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56" r:id="rId2"/>
    <p:sldId id="296" r:id="rId3"/>
    <p:sldId id="303" r:id="rId4"/>
    <p:sldId id="300" r:id="rId5"/>
    <p:sldId id="302" r:id="rId6"/>
    <p:sldId id="306" r:id="rId7"/>
    <p:sldId id="307" r:id="rId8"/>
    <p:sldId id="308" r:id="rId9"/>
    <p:sldId id="312" r:id="rId10"/>
    <p:sldId id="309" r:id="rId11"/>
    <p:sldId id="310" r:id="rId12"/>
    <p:sldId id="311" r:id="rId13"/>
    <p:sldId id="313" r:id="rId14"/>
    <p:sldId id="319" r:id="rId15"/>
    <p:sldId id="321" r:id="rId16"/>
    <p:sldId id="323" r:id="rId17"/>
    <p:sldId id="325" r:id="rId18"/>
    <p:sldId id="324" r:id="rId19"/>
    <p:sldId id="326" r:id="rId20"/>
    <p:sldId id="301" r:id="rId21"/>
    <p:sldId id="314" r:id="rId22"/>
    <p:sldId id="315" r:id="rId23"/>
    <p:sldId id="316" r:id="rId24"/>
    <p:sldId id="317" r:id="rId25"/>
    <p:sldId id="32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39" autoAdjust="0"/>
    <p:restoredTop sz="92430" autoAdjust="0"/>
  </p:normalViewPr>
  <p:slideViewPr>
    <p:cSldViewPr snapToGrid="0">
      <p:cViewPr varScale="1">
        <p:scale>
          <a:sx n="59" d="100"/>
          <a:sy n="59" d="100"/>
        </p:scale>
        <p:origin x="92" y="332"/>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ata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2EA15A-819B-4218-9AFC-438D7CE39C76}"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F6A7EF15-30C6-4F01-967F-3D28A7C865E7}">
      <dgm:prSet custT="1"/>
      <dgm:spPr/>
      <dgm:t>
        <a:bodyPr/>
        <a:lstStyle/>
        <a:p>
          <a:r>
            <a:rPr lang="en-US" sz="2800" b="1" dirty="0"/>
            <a:t>Clients</a:t>
          </a:r>
        </a:p>
        <a:p>
          <a:r>
            <a:rPr lang="en-US" sz="1900" b="1" dirty="0"/>
            <a:t>(1) interactive + informative websites </a:t>
          </a:r>
        </a:p>
        <a:p>
          <a:r>
            <a:rPr lang="en-US" sz="1900" b="1" dirty="0"/>
            <a:t>(2) class action plaintiffs and parties </a:t>
          </a:r>
        </a:p>
        <a:p>
          <a:r>
            <a:rPr lang="en-US" sz="1900" b="1" dirty="0"/>
            <a:t>(3) estimate costs and expected returns + allocate resources. </a:t>
          </a:r>
          <a:endParaRPr lang="en-US" sz="1900" dirty="0"/>
        </a:p>
      </dgm:t>
    </dgm:pt>
    <dgm:pt modelId="{FA11F2B6-AFA1-4C98-BE72-AB4261031218}" type="parTrans" cxnId="{E631B07D-BEEF-4C58-919E-A0744FDDECD9}">
      <dgm:prSet/>
      <dgm:spPr/>
      <dgm:t>
        <a:bodyPr/>
        <a:lstStyle/>
        <a:p>
          <a:endParaRPr lang="en-US"/>
        </a:p>
      </dgm:t>
    </dgm:pt>
    <dgm:pt modelId="{97773CBD-BE0E-4ABE-928F-0850CA03F1CD}" type="sibTrans" cxnId="{E631B07D-BEEF-4C58-919E-A0744FDDECD9}">
      <dgm:prSet/>
      <dgm:spPr/>
      <dgm:t>
        <a:bodyPr/>
        <a:lstStyle/>
        <a:p>
          <a:endParaRPr lang="en-US"/>
        </a:p>
      </dgm:t>
    </dgm:pt>
    <dgm:pt modelId="{5AE25B30-8823-49AD-B156-BA15C649728C}">
      <dgm:prSet custT="1"/>
      <dgm:spPr/>
      <dgm:t>
        <a:bodyPr/>
        <a:lstStyle/>
        <a:p>
          <a:r>
            <a:rPr lang="en-US" sz="2400" b="1" dirty="0"/>
            <a:t>Automation of Routine Tasks</a:t>
          </a:r>
        </a:p>
        <a:p>
          <a:r>
            <a:rPr lang="en-US" sz="1900" b="1" dirty="0"/>
            <a:t>(1) conflict of interest </a:t>
          </a:r>
        </a:p>
        <a:p>
          <a:r>
            <a:rPr lang="en-US" sz="1900" b="1" dirty="0"/>
            <a:t>(2) billing clients</a:t>
          </a:r>
        </a:p>
        <a:p>
          <a:r>
            <a:rPr lang="en-US" sz="1900" b="1" dirty="0"/>
            <a:t>(3) retrieving dox </a:t>
          </a:r>
        </a:p>
        <a:p>
          <a:r>
            <a:rPr lang="en-US" sz="1900" b="1" dirty="0"/>
            <a:t>(4) analyzing dox </a:t>
          </a:r>
        </a:p>
        <a:p>
          <a:r>
            <a:rPr lang="en-US" sz="1900" b="1" dirty="0"/>
            <a:t>(5) reviewing draft contracts etc.</a:t>
          </a:r>
        </a:p>
        <a:p>
          <a:r>
            <a:rPr lang="en-US" sz="1900" b="1" dirty="0"/>
            <a:t>(6) discovery (TAR)  </a:t>
          </a:r>
          <a:endParaRPr lang="en-US" sz="1900" dirty="0"/>
        </a:p>
      </dgm:t>
    </dgm:pt>
    <dgm:pt modelId="{48864375-3098-47B8-86AA-20ABC54C657C}" type="parTrans" cxnId="{35F4149F-AB79-48B8-9563-4835DE368DC9}">
      <dgm:prSet/>
      <dgm:spPr/>
      <dgm:t>
        <a:bodyPr/>
        <a:lstStyle/>
        <a:p>
          <a:endParaRPr lang="en-US"/>
        </a:p>
      </dgm:t>
    </dgm:pt>
    <dgm:pt modelId="{0D3AA234-BF9C-4FAA-B348-D2D2DB706533}" type="sibTrans" cxnId="{35F4149F-AB79-48B8-9563-4835DE368DC9}">
      <dgm:prSet/>
      <dgm:spPr/>
      <dgm:t>
        <a:bodyPr/>
        <a:lstStyle/>
        <a:p>
          <a:endParaRPr lang="en-US"/>
        </a:p>
      </dgm:t>
    </dgm:pt>
    <dgm:pt modelId="{39A76728-FA4B-4CBC-97BE-AB5A531654B7}">
      <dgm:prSet custT="1"/>
      <dgm:spPr/>
      <dgm:t>
        <a:bodyPr/>
        <a:lstStyle/>
        <a:p>
          <a:r>
            <a:rPr lang="en-US" sz="2400" b="1" dirty="0"/>
            <a:t>Legal Research</a:t>
          </a:r>
        </a:p>
        <a:p>
          <a:r>
            <a:rPr lang="en-US" sz="1900" b="1" dirty="0"/>
            <a:t>(1) judicial decisions </a:t>
          </a:r>
        </a:p>
        <a:p>
          <a:r>
            <a:rPr lang="en-US" sz="1900" b="1" dirty="0"/>
            <a:t>(2) statutes on point or related statutes </a:t>
          </a:r>
        </a:p>
        <a:p>
          <a:r>
            <a:rPr lang="en-US" sz="1900" b="1" dirty="0"/>
            <a:t>(3) agency regulations</a:t>
          </a:r>
        </a:p>
        <a:p>
          <a:r>
            <a:rPr lang="en-US" sz="1900" b="1" dirty="0"/>
            <a:t>(4) Predictions</a:t>
          </a:r>
        </a:p>
        <a:p>
          <a:r>
            <a:rPr lang="en-US" sz="1900" b="1" dirty="0"/>
            <a:t>(5) relevant law in other countries</a:t>
          </a:r>
        </a:p>
        <a:p>
          <a:r>
            <a:rPr lang="en-US" sz="1900" b="1" dirty="0"/>
            <a:t>(6) treaties, int’l law </a:t>
          </a:r>
          <a:endParaRPr lang="en-US" sz="1900" dirty="0"/>
        </a:p>
      </dgm:t>
    </dgm:pt>
    <dgm:pt modelId="{79F1803C-E414-42DE-96AB-F423658FF57C}" type="parTrans" cxnId="{453B3FB7-45EC-4273-B7F4-4B5284C4FAC9}">
      <dgm:prSet/>
      <dgm:spPr/>
      <dgm:t>
        <a:bodyPr/>
        <a:lstStyle/>
        <a:p>
          <a:endParaRPr lang="en-US"/>
        </a:p>
      </dgm:t>
    </dgm:pt>
    <dgm:pt modelId="{9B0FFAA7-9106-421B-81C0-7830EE584CF6}" type="sibTrans" cxnId="{453B3FB7-45EC-4273-B7F4-4B5284C4FAC9}">
      <dgm:prSet/>
      <dgm:spPr/>
      <dgm:t>
        <a:bodyPr/>
        <a:lstStyle/>
        <a:p>
          <a:endParaRPr lang="en-US"/>
        </a:p>
      </dgm:t>
    </dgm:pt>
    <dgm:pt modelId="{8399522D-B614-48F0-AEF1-46A551D5DE0B}" type="pres">
      <dgm:prSet presAssocID="{392EA15A-819B-4218-9AFC-438D7CE39C76}" presName="hierChild1" presStyleCnt="0">
        <dgm:presLayoutVars>
          <dgm:chPref val="1"/>
          <dgm:dir/>
          <dgm:animOne val="branch"/>
          <dgm:animLvl val="lvl"/>
          <dgm:resizeHandles/>
        </dgm:presLayoutVars>
      </dgm:prSet>
      <dgm:spPr/>
    </dgm:pt>
    <dgm:pt modelId="{5EEB2D17-482A-45CD-AD9A-E2999060EE2C}" type="pres">
      <dgm:prSet presAssocID="{F6A7EF15-30C6-4F01-967F-3D28A7C865E7}" presName="hierRoot1" presStyleCnt="0"/>
      <dgm:spPr/>
    </dgm:pt>
    <dgm:pt modelId="{9FDE84BB-604E-4A60-877B-12BB332BD0A3}" type="pres">
      <dgm:prSet presAssocID="{F6A7EF15-30C6-4F01-967F-3D28A7C865E7}" presName="composite" presStyleCnt="0"/>
      <dgm:spPr/>
    </dgm:pt>
    <dgm:pt modelId="{9D9D3916-ED7A-4C8C-827D-D3DF64FA8EE8}" type="pres">
      <dgm:prSet presAssocID="{F6A7EF15-30C6-4F01-967F-3D28A7C865E7}" presName="background" presStyleLbl="node0" presStyleIdx="0" presStyleCnt="3"/>
      <dgm:spPr/>
    </dgm:pt>
    <dgm:pt modelId="{847E8B70-DA07-419F-97D1-594C6B74BB38}" type="pres">
      <dgm:prSet presAssocID="{F6A7EF15-30C6-4F01-967F-3D28A7C865E7}" presName="text" presStyleLbl="fgAcc0" presStyleIdx="0" presStyleCnt="3" custScaleY="157490">
        <dgm:presLayoutVars>
          <dgm:chPref val="3"/>
        </dgm:presLayoutVars>
      </dgm:prSet>
      <dgm:spPr/>
    </dgm:pt>
    <dgm:pt modelId="{466A5EA7-2900-4311-8BCD-AF02D24D7B7F}" type="pres">
      <dgm:prSet presAssocID="{F6A7EF15-30C6-4F01-967F-3D28A7C865E7}" presName="hierChild2" presStyleCnt="0"/>
      <dgm:spPr/>
    </dgm:pt>
    <dgm:pt modelId="{0D7C0696-EA30-41FD-BEEC-F1AD58B3666E}" type="pres">
      <dgm:prSet presAssocID="{5AE25B30-8823-49AD-B156-BA15C649728C}" presName="hierRoot1" presStyleCnt="0"/>
      <dgm:spPr/>
    </dgm:pt>
    <dgm:pt modelId="{5C1FA914-E67A-499B-A8C6-313A5E5C7D55}" type="pres">
      <dgm:prSet presAssocID="{5AE25B30-8823-49AD-B156-BA15C649728C}" presName="composite" presStyleCnt="0"/>
      <dgm:spPr/>
    </dgm:pt>
    <dgm:pt modelId="{AD7EBB1C-C5AA-42B7-8CEE-5EAB7B6CEC71}" type="pres">
      <dgm:prSet presAssocID="{5AE25B30-8823-49AD-B156-BA15C649728C}" presName="background" presStyleLbl="node0" presStyleIdx="1" presStyleCnt="3"/>
      <dgm:spPr/>
    </dgm:pt>
    <dgm:pt modelId="{A27648B0-3759-4B1B-A8AC-2EB5EB87F403}" type="pres">
      <dgm:prSet presAssocID="{5AE25B30-8823-49AD-B156-BA15C649728C}" presName="text" presStyleLbl="fgAcc0" presStyleIdx="1" presStyleCnt="3" custScaleY="183975" custLinFactNeighborY="-3388">
        <dgm:presLayoutVars>
          <dgm:chPref val="3"/>
        </dgm:presLayoutVars>
      </dgm:prSet>
      <dgm:spPr/>
    </dgm:pt>
    <dgm:pt modelId="{47CEE08D-CBA4-4971-8020-D1CD9BB7744C}" type="pres">
      <dgm:prSet presAssocID="{5AE25B30-8823-49AD-B156-BA15C649728C}" presName="hierChild2" presStyleCnt="0"/>
      <dgm:spPr/>
    </dgm:pt>
    <dgm:pt modelId="{F506F2AA-3E4E-48C9-A5A3-6154CD29EB0B}" type="pres">
      <dgm:prSet presAssocID="{39A76728-FA4B-4CBC-97BE-AB5A531654B7}" presName="hierRoot1" presStyleCnt="0"/>
      <dgm:spPr/>
    </dgm:pt>
    <dgm:pt modelId="{289A8588-1426-4FC8-A746-D4A729D5E692}" type="pres">
      <dgm:prSet presAssocID="{39A76728-FA4B-4CBC-97BE-AB5A531654B7}" presName="composite" presStyleCnt="0"/>
      <dgm:spPr/>
    </dgm:pt>
    <dgm:pt modelId="{2CFE154A-0DAA-48EE-A2DE-5B7D651A19BB}" type="pres">
      <dgm:prSet presAssocID="{39A76728-FA4B-4CBC-97BE-AB5A531654B7}" presName="background" presStyleLbl="node0" presStyleIdx="2" presStyleCnt="3"/>
      <dgm:spPr/>
    </dgm:pt>
    <dgm:pt modelId="{8D13A67A-7915-4DB1-9C89-40F0209161BB}" type="pres">
      <dgm:prSet presAssocID="{39A76728-FA4B-4CBC-97BE-AB5A531654B7}" presName="text" presStyleLbl="fgAcc0" presStyleIdx="2" presStyleCnt="3" custScaleY="176232">
        <dgm:presLayoutVars>
          <dgm:chPref val="3"/>
        </dgm:presLayoutVars>
      </dgm:prSet>
      <dgm:spPr/>
    </dgm:pt>
    <dgm:pt modelId="{3A42BF56-C37C-4272-BBD0-8076F552CC21}" type="pres">
      <dgm:prSet presAssocID="{39A76728-FA4B-4CBC-97BE-AB5A531654B7}" presName="hierChild2" presStyleCnt="0"/>
      <dgm:spPr/>
    </dgm:pt>
  </dgm:ptLst>
  <dgm:cxnLst>
    <dgm:cxn modelId="{6935E04E-6C21-476D-BB44-1F50B319643D}" type="presOf" srcId="{39A76728-FA4B-4CBC-97BE-AB5A531654B7}" destId="{8D13A67A-7915-4DB1-9C89-40F0209161BB}" srcOrd="0" destOrd="0" presId="urn:microsoft.com/office/officeart/2005/8/layout/hierarchy1"/>
    <dgm:cxn modelId="{2E9E0278-D052-4357-A660-8CF3A7C3FD58}" type="presOf" srcId="{392EA15A-819B-4218-9AFC-438D7CE39C76}" destId="{8399522D-B614-48F0-AEF1-46A551D5DE0B}" srcOrd="0" destOrd="0" presId="urn:microsoft.com/office/officeart/2005/8/layout/hierarchy1"/>
    <dgm:cxn modelId="{E631B07D-BEEF-4C58-919E-A0744FDDECD9}" srcId="{392EA15A-819B-4218-9AFC-438D7CE39C76}" destId="{F6A7EF15-30C6-4F01-967F-3D28A7C865E7}" srcOrd="0" destOrd="0" parTransId="{FA11F2B6-AFA1-4C98-BE72-AB4261031218}" sibTransId="{97773CBD-BE0E-4ABE-928F-0850CA03F1CD}"/>
    <dgm:cxn modelId="{35F4149F-AB79-48B8-9563-4835DE368DC9}" srcId="{392EA15A-819B-4218-9AFC-438D7CE39C76}" destId="{5AE25B30-8823-49AD-B156-BA15C649728C}" srcOrd="1" destOrd="0" parTransId="{48864375-3098-47B8-86AA-20ABC54C657C}" sibTransId="{0D3AA234-BF9C-4FAA-B348-D2D2DB706533}"/>
    <dgm:cxn modelId="{BEC3D6B0-8C12-46D8-B7AD-FAD339968639}" type="presOf" srcId="{5AE25B30-8823-49AD-B156-BA15C649728C}" destId="{A27648B0-3759-4B1B-A8AC-2EB5EB87F403}" srcOrd="0" destOrd="0" presId="urn:microsoft.com/office/officeart/2005/8/layout/hierarchy1"/>
    <dgm:cxn modelId="{453B3FB7-45EC-4273-B7F4-4B5284C4FAC9}" srcId="{392EA15A-819B-4218-9AFC-438D7CE39C76}" destId="{39A76728-FA4B-4CBC-97BE-AB5A531654B7}" srcOrd="2" destOrd="0" parTransId="{79F1803C-E414-42DE-96AB-F423658FF57C}" sibTransId="{9B0FFAA7-9106-421B-81C0-7830EE584CF6}"/>
    <dgm:cxn modelId="{C17715EC-E176-4008-8B9D-533615923DFC}" type="presOf" srcId="{F6A7EF15-30C6-4F01-967F-3D28A7C865E7}" destId="{847E8B70-DA07-419F-97D1-594C6B74BB38}" srcOrd="0" destOrd="0" presId="urn:microsoft.com/office/officeart/2005/8/layout/hierarchy1"/>
    <dgm:cxn modelId="{58F85057-B212-443B-B909-6CC78C3BAD83}" type="presParOf" srcId="{8399522D-B614-48F0-AEF1-46A551D5DE0B}" destId="{5EEB2D17-482A-45CD-AD9A-E2999060EE2C}" srcOrd="0" destOrd="0" presId="urn:microsoft.com/office/officeart/2005/8/layout/hierarchy1"/>
    <dgm:cxn modelId="{1AAF99DB-AB8C-4931-B6B7-BDE0123C958F}" type="presParOf" srcId="{5EEB2D17-482A-45CD-AD9A-E2999060EE2C}" destId="{9FDE84BB-604E-4A60-877B-12BB332BD0A3}" srcOrd="0" destOrd="0" presId="urn:microsoft.com/office/officeart/2005/8/layout/hierarchy1"/>
    <dgm:cxn modelId="{9DB17A5D-1A86-4ECC-8901-2E0B7509A002}" type="presParOf" srcId="{9FDE84BB-604E-4A60-877B-12BB332BD0A3}" destId="{9D9D3916-ED7A-4C8C-827D-D3DF64FA8EE8}" srcOrd="0" destOrd="0" presId="urn:microsoft.com/office/officeart/2005/8/layout/hierarchy1"/>
    <dgm:cxn modelId="{EEB3616F-87DC-4252-9171-21818D610460}" type="presParOf" srcId="{9FDE84BB-604E-4A60-877B-12BB332BD0A3}" destId="{847E8B70-DA07-419F-97D1-594C6B74BB38}" srcOrd="1" destOrd="0" presId="urn:microsoft.com/office/officeart/2005/8/layout/hierarchy1"/>
    <dgm:cxn modelId="{A73EA33A-D9E7-4650-9B40-CF2AEF3A8C00}" type="presParOf" srcId="{5EEB2D17-482A-45CD-AD9A-E2999060EE2C}" destId="{466A5EA7-2900-4311-8BCD-AF02D24D7B7F}" srcOrd="1" destOrd="0" presId="urn:microsoft.com/office/officeart/2005/8/layout/hierarchy1"/>
    <dgm:cxn modelId="{6023BDAA-0EF4-4394-9A3B-9EE6657BB463}" type="presParOf" srcId="{8399522D-B614-48F0-AEF1-46A551D5DE0B}" destId="{0D7C0696-EA30-41FD-BEEC-F1AD58B3666E}" srcOrd="1" destOrd="0" presId="urn:microsoft.com/office/officeart/2005/8/layout/hierarchy1"/>
    <dgm:cxn modelId="{43423741-C345-4707-9CDA-B068D367B4CD}" type="presParOf" srcId="{0D7C0696-EA30-41FD-BEEC-F1AD58B3666E}" destId="{5C1FA914-E67A-499B-A8C6-313A5E5C7D55}" srcOrd="0" destOrd="0" presId="urn:microsoft.com/office/officeart/2005/8/layout/hierarchy1"/>
    <dgm:cxn modelId="{6A92EFE7-0438-4DB1-BA7D-AE6FBBC37F47}" type="presParOf" srcId="{5C1FA914-E67A-499B-A8C6-313A5E5C7D55}" destId="{AD7EBB1C-C5AA-42B7-8CEE-5EAB7B6CEC71}" srcOrd="0" destOrd="0" presId="urn:microsoft.com/office/officeart/2005/8/layout/hierarchy1"/>
    <dgm:cxn modelId="{DC52543E-E37E-4665-9526-07BBED893B46}" type="presParOf" srcId="{5C1FA914-E67A-499B-A8C6-313A5E5C7D55}" destId="{A27648B0-3759-4B1B-A8AC-2EB5EB87F403}" srcOrd="1" destOrd="0" presId="urn:microsoft.com/office/officeart/2005/8/layout/hierarchy1"/>
    <dgm:cxn modelId="{AF8A1079-0F0B-4829-8498-D3998EB19F56}" type="presParOf" srcId="{0D7C0696-EA30-41FD-BEEC-F1AD58B3666E}" destId="{47CEE08D-CBA4-4971-8020-D1CD9BB7744C}" srcOrd="1" destOrd="0" presId="urn:microsoft.com/office/officeart/2005/8/layout/hierarchy1"/>
    <dgm:cxn modelId="{D0114E40-4BC7-4AB0-B0F8-8118E806AED7}" type="presParOf" srcId="{8399522D-B614-48F0-AEF1-46A551D5DE0B}" destId="{F506F2AA-3E4E-48C9-A5A3-6154CD29EB0B}" srcOrd="2" destOrd="0" presId="urn:microsoft.com/office/officeart/2005/8/layout/hierarchy1"/>
    <dgm:cxn modelId="{D7A347AF-99C5-4383-A2AF-EB1AEF859F16}" type="presParOf" srcId="{F506F2AA-3E4E-48C9-A5A3-6154CD29EB0B}" destId="{289A8588-1426-4FC8-A746-D4A729D5E692}" srcOrd="0" destOrd="0" presId="urn:microsoft.com/office/officeart/2005/8/layout/hierarchy1"/>
    <dgm:cxn modelId="{2F04D955-F65B-47DA-9B0A-F6A5079CF4D5}" type="presParOf" srcId="{289A8588-1426-4FC8-A746-D4A729D5E692}" destId="{2CFE154A-0DAA-48EE-A2DE-5B7D651A19BB}" srcOrd="0" destOrd="0" presId="urn:microsoft.com/office/officeart/2005/8/layout/hierarchy1"/>
    <dgm:cxn modelId="{F9C3F168-ED77-4BB8-8950-27FF5A3B3622}" type="presParOf" srcId="{289A8588-1426-4FC8-A746-D4A729D5E692}" destId="{8D13A67A-7915-4DB1-9C89-40F0209161BB}" srcOrd="1" destOrd="0" presId="urn:microsoft.com/office/officeart/2005/8/layout/hierarchy1"/>
    <dgm:cxn modelId="{F1A5160C-4427-458E-9D7E-2FD1B6AC970B}" type="presParOf" srcId="{F506F2AA-3E4E-48C9-A5A3-6154CD29EB0B}" destId="{3A42BF56-C37C-4272-BBD0-8076F552CC2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F24C7B-DC78-422C-A028-3D1AF9DA0265}"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US"/>
        </a:p>
      </dgm:t>
    </dgm:pt>
    <dgm:pt modelId="{14E8A877-2BAC-41A0-BD3B-B6CCCACB9201}">
      <dgm:prSet custT="1"/>
      <dgm:spPr/>
      <dgm:t>
        <a:bodyPr/>
        <a:lstStyle/>
        <a:p>
          <a:r>
            <a:rPr lang="en-US" sz="2800" b="1" cap="small" baseline="0" dirty="0"/>
            <a:t>Predictive Judgments  </a:t>
          </a:r>
        </a:p>
        <a:p>
          <a:r>
            <a:rPr lang="en-US" sz="2400" b="1" dirty="0"/>
            <a:t>(1) whether to bring suit  </a:t>
          </a:r>
        </a:p>
        <a:p>
          <a:r>
            <a:rPr lang="en-US" sz="2400" b="1" dirty="0"/>
            <a:t>(2) where to bring suit </a:t>
          </a:r>
        </a:p>
        <a:p>
          <a:r>
            <a:rPr lang="en-US" sz="2400" b="1" dirty="0"/>
            <a:t>(3) what to ask for</a:t>
          </a:r>
          <a:endParaRPr lang="en-US" sz="2400" dirty="0"/>
        </a:p>
      </dgm:t>
    </dgm:pt>
    <dgm:pt modelId="{92E35A0D-01E4-49AF-B851-E35BDB5EF504}" type="parTrans" cxnId="{74D1E0C9-2242-4706-8F6D-92DDA1984820}">
      <dgm:prSet/>
      <dgm:spPr/>
      <dgm:t>
        <a:bodyPr/>
        <a:lstStyle/>
        <a:p>
          <a:endParaRPr lang="en-US"/>
        </a:p>
      </dgm:t>
    </dgm:pt>
    <dgm:pt modelId="{447C97B2-ABA4-4F0A-8E58-956B03F69D67}" type="sibTrans" cxnId="{74D1E0C9-2242-4706-8F6D-92DDA1984820}">
      <dgm:prSet/>
      <dgm:spPr/>
      <dgm:t>
        <a:bodyPr/>
        <a:lstStyle/>
        <a:p>
          <a:endParaRPr lang="en-US"/>
        </a:p>
      </dgm:t>
    </dgm:pt>
    <dgm:pt modelId="{7644A30D-A44D-4B27-8989-DBB3D1B5B8AE}">
      <dgm:prSet custT="1"/>
      <dgm:spPr/>
      <dgm:t>
        <a:bodyPr/>
        <a:lstStyle/>
        <a:p>
          <a:r>
            <a:rPr lang="en-US" sz="2800" b="1" cap="small" baseline="0" dirty="0"/>
            <a:t>E-Discovery</a:t>
          </a:r>
        </a:p>
        <a:p>
          <a:r>
            <a:rPr lang="en-US" sz="2400" b="1" dirty="0"/>
            <a:t>TAR can search massive electronic files to identify relevant documents </a:t>
          </a:r>
          <a:endParaRPr lang="en-US" sz="2400" dirty="0"/>
        </a:p>
      </dgm:t>
    </dgm:pt>
    <dgm:pt modelId="{227F28E5-4B81-42B1-8D41-FBDB8BE0AF71}" type="parTrans" cxnId="{7D1CE4D7-0C19-4074-9E59-592148201064}">
      <dgm:prSet/>
      <dgm:spPr/>
      <dgm:t>
        <a:bodyPr/>
        <a:lstStyle/>
        <a:p>
          <a:endParaRPr lang="en-US"/>
        </a:p>
      </dgm:t>
    </dgm:pt>
    <dgm:pt modelId="{8B1DFF8E-D163-4A57-A111-04CAF5E07650}" type="sibTrans" cxnId="{7D1CE4D7-0C19-4074-9E59-592148201064}">
      <dgm:prSet/>
      <dgm:spPr/>
      <dgm:t>
        <a:bodyPr/>
        <a:lstStyle/>
        <a:p>
          <a:endParaRPr lang="en-US"/>
        </a:p>
      </dgm:t>
    </dgm:pt>
    <dgm:pt modelId="{6E25C03B-3115-4979-9AAA-D3A4D8618A1A}">
      <dgm:prSet custT="1"/>
      <dgm:spPr/>
      <dgm:t>
        <a:bodyPr/>
        <a:lstStyle/>
        <a:p>
          <a:r>
            <a:rPr lang="en-US" sz="2800" b="1" cap="small" baseline="0" dirty="0"/>
            <a:t>Drafting Legal Documents</a:t>
          </a:r>
          <a:r>
            <a:rPr lang="en-US" sz="2100" b="1" dirty="0"/>
            <a:t>  </a:t>
          </a:r>
        </a:p>
        <a:p>
          <a:r>
            <a:rPr lang="en-US" sz="2100" b="1" dirty="0"/>
            <a:t> Chat GPT4 can draft letters, </a:t>
          </a:r>
          <a:r>
            <a:rPr lang="en-US" sz="2100" b="1" dirty="0" err="1"/>
            <a:t>memoes</a:t>
          </a:r>
          <a:r>
            <a:rPr lang="en-US" sz="2100" b="1" dirty="0"/>
            <a:t>, briefs  </a:t>
          </a:r>
        </a:p>
        <a:p>
          <a:r>
            <a:rPr lang="en-US" sz="2100" b="1" dirty="0"/>
            <a:t>Human lawyer must review such products.  </a:t>
          </a:r>
        </a:p>
        <a:p>
          <a:r>
            <a:rPr lang="en-US" sz="2100" b="1" dirty="0"/>
            <a:t>[NB  This + prior slide drafted by GPT4] </a:t>
          </a:r>
          <a:endParaRPr lang="en-US" sz="2100" dirty="0"/>
        </a:p>
      </dgm:t>
    </dgm:pt>
    <dgm:pt modelId="{2655D6AD-688D-4F7A-B875-F97B3A2C7781}" type="parTrans" cxnId="{6C311388-EEEF-47DB-8427-3531C5631D29}">
      <dgm:prSet/>
      <dgm:spPr/>
      <dgm:t>
        <a:bodyPr/>
        <a:lstStyle/>
        <a:p>
          <a:endParaRPr lang="en-US"/>
        </a:p>
      </dgm:t>
    </dgm:pt>
    <dgm:pt modelId="{8EFC3D5D-3F01-4A65-A0DC-6B199398BC25}" type="sibTrans" cxnId="{6C311388-EEEF-47DB-8427-3531C5631D29}">
      <dgm:prSet/>
      <dgm:spPr/>
      <dgm:t>
        <a:bodyPr/>
        <a:lstStyle/>
        <a:p>
          <a:endParaRPr lang="en-US"/>
        </a:p>
      </dgm:t>
    </dgm:pt>
    <dgm:pt modelId="{70E0C172-6447-4043-93F6-B1D0561453B8}" type="pres">
      <dgm:prSet presAssocID="{92F24C7B-DC78-422C-A028-3D1AF9DA0265}" presName="Name0" presStyleCnt="0">
        <dgm:presLayoutVars>
          <dgm:dir/>
          <dgm:resizeHandles val="exact"/>
        </dgm:presLayoutVars>
      </dgm:prSet>
      <dgm:spPr/>
    </dgm:pt>
    <dgm:pt modelId="{1CD334CD-94AF-492A-85D5-1DD2F1D6C49A}" type="pres">
      <dgm:prSet presAssocID="{14E8A877-2BAC-41A0-BD3B-B6CCCACB9201}" presName="node" presStyleLbl="node1" presStyleIdx="0" presStyleCnt="3">
        <dgm:presLayoutVars>
          <dgm:bulletEnabled val="1"/>
        </dgm:presLayoutVars>
      </dgm:prSet>
      <dgm:spPr/>
    </dgm:pt>
    <dgm:pt modelId="{04257FAF-D163-4DA7-A4EF-AC1820CCAA12}" type="pres">
      <dgm:prSet presAssocID="{447C97B2-ABA4-4F0A-8E58-956B03F69D67}" presName="sibTrans" presStyleLbl="sibTrans2D1" presStyleIdx="0" presStyleCnt="2"/>
      <dgm:spPr/>
    </dgm:pt>
    <dgm:pt modelId="{0A544077-B3DB-4E24-AE1B-B11A3902A258}" type="pres">
      <dgm:prSet presAssocID="{447C97B2-ABA4-4F0A-8E58-956B03F69D67}" presName="connectorText" presStyleLbl="sibTrans2D1" presStyleIdx="0" presStyleCnt="2"/>
      <dgm:spPr/>
    </dgm:pt>
    <dgm:pt modelId="{12A924C1-856F-412F-879D-DDD4F35F9EB9}" type="pres">
      <dgm:prSet presAssocID="{7644A30D-A44D-4B27-8989-DBB3D1B5B8AE}" presName="node" presStyleLbl="node1" presStyleIdx="1" presStyleCnt="3">
        <dgm:presLayoutVars>
          <dgm:bulletEnabled val="1"/>
        </dgm:presLayoutVars>
      </dgm:prSet>
      <dgm:spPr/>
    </dgm:pt>
    <dgm:pt modelId="{3D09FBD2-EC92-4B49-9F8B-C8D804EAC3A6}" type="pres">
      <dgm:prSet presAssocID="{8B1DFF8E-D163-4A57-A111-04CAF5E07650}" presName="sibTrans" presStyleLbl="sibTrans2D1" presStyleIdx="1" presStyleCnt="2"/>
      <dgm:spPr/>
    </dgm:pt>
    <dgm:pt modelId="{A10D2EB8-7EAD-4BDB-AD53-DF89BC2DAF1D}" type="pres">
      <dgm:prSet presAssocID="{8B1DFF8E-D163-4A57-A111-04CAF5E07650}" presName="connectorText" presStyleLbl="sibTrans2D1" presStyleIdx="1" presStyleCnt="2"/>
      <dgm:spPr/>
    </dgm:pt>
    <dgm:pt modelId="{93B6727B-24BE-4F03-97BB-306912C9F567}" type="pres">
      <dgm:prSet presAssocID="{6E25C03B-3115-4979-9AAA-D3A4D8618A1A}" presName="node" presStyleLbl="node1" presStyleIdx="2" presStyleCnt="3" custScaleX="115595">
        <dgm:presLayoutVars>
          <dgm:bulletEnabled val="1"/>
        </dgm:presLayoutVars>
      </dgm:prSet>
      <dgm:spPr/>
    </dgm:pt>
  </dgm:ptLst>
  <dgm:cxnLst>
    <dgm:cxn modelId="{D1AF3919-59D0-4431-BDCD-256EDCF59FA7}" type="presOf" srcId="{6E25C03B-3115-4979-9AAA-D3A4D8618A1A}" destId="{93B6727B-24BE-4F03-97BB-306912C9F567}" srcOrd="0" destOrd="0" presId="urn:microsoft.com/office/officeart/2005/8/layout/process1"/>
    <dgm:cxn modelId="{57459C1F-9B07-4CCA-A322-2550FF65245A}" type="presOf" srcId="{447C97B2-ABA4-4F0A-8E58-956B03F69D67}" destId="{0A544077-B3DB-4E24-AE1B-B11A3902A258}" srcOrd="1" destOrd="0" presId="urn:microsoft.com/office/officeart/2005/8/layout/process1"/>
    <dgm:cxn modelId="{065D5941-B00E-4EC9-A2B3-88ECF4779823}" type="presOf" srcId="{14E8A877-2BAC-41A0-BD3B-B6CCCACB9201}" destId="{1CD334CD-94AF-492A-85D5-1DD2F1D6C49A}" srcOrd="0" destOrd="0" presId="urn:microsoft.com/office/officeart/2005/8/layout/process1"/>
    <dgm:cxn modelId="{F146814E-8624-4034-B417-60D1A291AC3C}" type="presOf" srcId="{8B1DFF8E-D163-4A57-A111-04CAF5E07650}" destId="{3D09FBD2-EC92-4B49-9F8B-C8D804EAC3A6}" srcOrd="0" destOrd="0" presId="urn:microsoft.com/office/officeart/2005/8/layout/process1"/>
    <dgm:cxn modelId="{B27AA47A-D904-4030-A5B9-2FEA0328D426}" type="presOf" srcId="{447C97B2-ABA4-4F0A-8E58-956B03F69D67}" destId="{04257FAF-D163-4DA7-A4EF-AC1820CCAA12}" srcOrd="0" destOrd="0" presId="urn:microsoft.com/office/officeart/2005/8/layout/process1"/>
    <dgm:cxn modelId="{6C311388-EEEF-47DB-8427-3531C5631D29}" srcId="{92F24C7B-DC78-422C-A028-3D1AF9DA0265}" destId="{6E25C03B-3115-4979-9AAA-D3A4D8618A1A}" srcOrd="2" destOrd="0" parTransId="{2655D6AD-688D-4F7A-B875-F97B3A2C7781}" sibTransId="{8EFC3D5D-3F01-4A65-A0DC-6B199398BC25}"/>
    <dgm:cxn modelId="{57200DBD-631A-4386-BC54-01E99CE2FE6A}" type="presOf" srcId="{8B1DFF8E-D163-4A57-A111-04CAF5E07650}" destId="{A10D2EB8-7EAD-4BDB-AD53-DF89BC2DAF1D}" srcOrd="1" destOrd="0" presId="urn:microsoft.com/office/officeart/2005/8/layout/process1"/>
    <dgm:cxn modelId="{896F33C4-3DCB-4CFA-9DA2-9A99EA9D454F}" type="presOf" srcId="{7644A30D-A44D-4B27-8989-DBB3D1B5B8AE}" destId="{12A924C1-856F-412F-879D-DDD4F35F9EB9}" srcOrd="0" destOrd="0" presId="urn:microsoft.com/office/officeart/2005/8/layout/process1"/>
    <dgm:cxn modelId="{74D1E0C9-2242-4706-8F6D-92DDA1984820}" srcId="{92F24C7B-DC78-422C-A028-3D1AF9DA0265}" destId="{14E8A877-2BAC-41A0-BD3B-B6CCCACB9201}" srcOrd="0" destOrd="0" parTransId="{92E35A0D-01E4-49AF-B851-E35BDB5EF504}" sibTransId="{447C97B2-ABA4-4F0A-8E58-956B03F69D67}"/>
    <dgm:cxn modelId="{7D1CE4D7-0C19-4074-9E59-592148201064}" srcId="{92F24C7B-DC78-422C-A028-3D1AF9DA0265}" destId="{7644A30D-A44D-4B27-8989-DBB3D1B5B8AE}" srcOrd="1" destOrd="0" parTransId="{227F28E5-4B81-42B1-8D41-FBDB8BE0AF71}" sibTransId="{8B1DFF8E-D163-4A57-A111-04CAF5E07650}"/>
    <dgm:cxn modelId="{0632BDFE-1A16-4EA9-AEDE-B89CA2FD1B70}" type="presOf" srcId="{92F24C7B-DC78-422C-A028-3D1AF9DA0265}" destId="{70E0C172-6447-4043-93F6-B1D0561453B8}" srcOrd="0" destOrd="0" presId="urn:microsoft.com/office/officeart/2005/8/layout/process1"/>
    <dgm:cxn modelId="{B64CDCDB-C65E-469B-999D-7A39751BA961}" type="presParOf" srcId="{70E0C172-6447-4043-93F6-B1D0561453B8}" destId="{1CD334CD-94AF-492A-85D5-1DD2F1D6C49A}" srcOrd="0" destOrd="0" presId="urn:microsoft.com/office/officeart/2005/8/layout/process1"/>
    <dgm:cxn modelId="{DCFBE31B-B0E1-4140-9837-0152D6EBBE6B}" type="presParOf" srcId="{70E0C172-6447-4043-93F6-B1D0561453B8}" destId="{04257FAF-D163-4DA7-A4EF-AC1820CCAA12}" srcOrd="1" destOrd="0" presId="urn:microsoft.com/office/officeart/2005/8/layout/process1"/>
    <dgm:cxn modelId="{4985F61E-5FC9-42F5-ADA1-EA22BD9626E9}" type="presParOf" srcId="{04257FAF-D163-4DA7-A4EF-AC1820CCAA12}" destId="{0A544077-B3DB-4E24-AE1B-B11A3902A258}" srcOrd="0" destOrd="0" presId="urn:microsoft.com/office/officeart/2005/8/layout/process1"/>
    <dgm:cxn modelId="{141B82AF-6023-4221-BDD4-6CB0A0ABC10F}" type="presParOf" srcId="{70E0C172-6447-4043-93F6-B1D0561453B8}" destId="{12A924C1-856F-412F-879D-DDD4F35F9EB9}" srcOrd="2" destOrd="0" presId="urn:microsoft.com/office/officeart/2005/8/layout/process1"/>
    <dgm:cxn modelId="{9ACE8BE7-071C-4FAF-B241-91EE44F844E1}" type="presParOf" srcId="{70E0C172-6447-4043-93F6-B1D0561453B8}" destId="{3D09FBD2-EC92-4B49-9F8B-C8D804EAC3A6}" srcOrd="3" destOrd="0" presId="urn:microsoft.com/office/officeart/2005/8/layout/process1"/>
    <dgm:cxn modelId="{CC4C073E-C1C9-4B19-8F07-2D528CA68AC0}" type="presParOf" srcId="{3D09FBD2-EC92-4B49-9F8B-C8D804EAC3A6}" destId="{A10D2EB8-7EAD-4BDB-AD53-DF89BC2DAF1D}" srcOrd="0" destOrd="0" presId="urn:microsoft.com/office/officeart/2005/8/layout/process1"/>
    <dgm:cxn modelId="{014D8A07-D078-482F-B8B9-4CA5AE525FDE}" type="presParOf" srcId="{70E0C172-6447-4043-93F6-B1D0561453B8}" destId="{93B6727B-24BE-4F03-97BB-306912C9F567}"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9BB9F3-F180-4BEE-A1AD-FC5B1D01DB52}" type="doc">
      <dgm:prSet loTypeId="urn:microsoft.com/office/officeart/2005/8/layout/process4" loCatId="process" qsTypeId="urn:microsoft.com/office/officeart/2005/8/quickstyle/simple4" qsCatId="simple" csTypeId="urn:microsoft.com/office/officeart/2005/8/colors/colorful1" csCatId="colorful" phldr="1"/>
      <dgm:spPr/>
      <dgm:t>
        <a:bodyPr/>
        <a:lstStyle/>
        <a:p>
          <a:endParaRPr lang="en-US"/>
        </a:p>
      </dgm:t>
    </dgm:pt>
    <dgm:pt modelId="{F8C1AF3A-277B-434E-B8BB-0B592732C6A7}">
      <dgm:prSet custT="1"/>
      <dgm:spPr/>
      <dgm:t>
        <a:bodyPr/>
        <a:lstStyle/>
        <a:p>
          <a:r>
            <a:rPr lang="en-US" sz="2800" b="1" cap="small" baseline="0" dirty="0"/>
            <a:t>Personnel Changes</a:t>
          </a:r>
        </a:p>
        <a:p>
          <a:r>
            <a:rPr lang="en-US" sz="2000" b="1" dirty="0"/>
            <a:t>Reduced need for junior attorneys/paralegals, increased need for technology c staff and managers</a:t>
          </a:r>
          <a:endParaRPr lang="en-US" sz="2000" dirty="0"/>
        </a:p>
      </dgm:t>
    </dgm:pt>
    <dgm:pt modelId="{D9E47397-653D-4967-8D4E-D1561A5B9BC7}" type="parTrans" cxnId="{D5E72B95-6A70-4EB7-AAD0-6A7A2EAD8901}">
      <dgm:prSet/>
      <dgm:spPr/>
      <dgm:t>
        <a:bodyPr/>
        <a:lstStyle/>
        <a:p>
          <a:endParaRPr lang="en-US"/>
        </a:p>
      </dgm:t>
    </dgm:pt>
    <dgm:pt modelId="{AF5DEA98-C6D4-4F14-ABD6-774D1373391E}" type="sibTrans" cxnId="{D5E72B95-6A70-4EB7-AAD0-6A7A2EAD8901}">
      <dgm:prSet/>
      <dgm:spPr/>
      <dgm:t>
        <a:bodyPr/>
        <a:lstStyle/>
        <a:p>
          <a:endParaRPr lang="en-US"/>
        </a:p>
      </dgm:t>
    </dgm:pt>
    <dgm:pt modelId="{F67E4E6B-A602-4023-A7F5-DA71AAF115DD}">
      <dgm:prSet custT="1"/>
      <dgm:spPr/>
      <dgm:t>
        <a:bodyPr/>
        <a:lstStyle/>
        <a:p>
          <a:r>
            <a:rPr lang="en-US" sz="2800" b="1" cap="small" baseline="0" dirty="0"/>
            <a:t>Client Relationships</a:t>
          </a:r>
          <a:r>
            <a:rPr lang="en-US" sz="1500" b="1" dirty="0"/>
            <a:t>. </a:t>
          </a:r>
        </a:p>
        <a:p>
          <a:r>
            <a:rPr lang="en-US" sz="2000" b="1" dirty="0"/>
            <a:t>AI efficiencies will  undermine “bill by the hour” model for client charges.  Movement toward “bill by the service.” </a:t>
          </a:r>
          <a:endParaRPr lang="en-US" sz="2000" dirty="0"/>
        </a:p>
      </dgm:t>
    </dgm:pt>
    <dgm:pt modelId="{6476B19A-96B2-4F92-ADEE-F333BC73F9BE}" type="parTrans" cxnId="{8BD73D37-BC99-4454-923C-B7660BC6AE4D}">
      <dgm:prSet/>
      <dgm:spPr/>
      <dgm:t>
        <a:bodyPr/>
        <a:lstStyle/>
        <a:p>
          <a:endParaRPr lang="en-US"/>
        </a:p>
      </dgm:t>
    </dgm:pt>
    <dgm:pt modelId="{D15B70C1-3912-4348-BCDA-49B6722C5ADC}" type="sibTrans" cxnId="{8BD73D37-BC99-4454-923C-B7660BC6AE4D}">
      <dgm:prSet/>
      <dgm:spPr/>
      <dgm:t>
        <a:bodyPr/>
        <a:lstStyle/>
        <a:p>
          <a:endParaRPr lang="en-US"/>
        </a:p>
      </dgm:t>
    </dgm:pt>
    <dgm:pt modelId="{591B7868-E484-4543-8DE3-F703392FA7D3}">
      <dgm:prSet custT="1"/>
      <dgm:spPr/>
      <dgm:t>
        <a:bodyPr/>
        <a:lstStyle/>
        <a:p>
          <a:r>
            <a:rPr lang="en-US" sz="2800" b="1" cap="small" baseline="0" dirty="0"/>
            <a:t>Structure of Law Firms</a:t>
          </a:r>
          <a:r>
            <a:rPr lang="en-US" sz="1900" b="1" dirty="0"/>
            <a:t>.  </a:t>
          </a:r>
        </a:p>
        <a:p>
          <a:r>
            <a:rPr lang="en-US" sz="2000" b="1" dirty="0"/>
            <a:t>Away from the Traditional Pyramid and toward a Tech Pyramid (see next slide).  Pressure for Bar </a:t>
          </a:r>
          <a:r>
            <a:rPr lang="en-US" sz="2000" b="1" dirty="0" err="1"/>
            <a:t>Ass’ns</a:t>
          </a:r>
          <a:r>
            <a:rPr lang="en-US" sz="2000" b="1" dirty="0"/>
            <a:t> to permit equity ownership by nonlawyers.  Cf. CT Rule 5.4. </a:t>
          </a:r>
          <a:endParaRPr lang="en-US" sz="2000" dirty="0"/>
        </a:p>
      </dgm:t>
    </dgm:pt>
    <dgm:pt modelId="{20686356-01AF-4A16-853E-085E04CFB0B9}" type="parTrans" cxnId="{D0594F82-55A8-4DD1-B21F-2C10ACF50B62}">
      <dgm:prSet/>
      <dgm:spPr/>
      <dgm:t>
        <a:bodyPr/>
        <a:lstStyle/>
        <a:p>
          <a:endParaRPr lang="en-US"/>
        </a:p>
      </dgm:t>
    </dgm:pt>
    <dgm:pt modelId="{5B694C96-7BD3-4EEB-B109-471362E20FA6}" type="sibTrans" cxnId="{D0594F82-55A8-4DD1-B21F-2C10ACF50B62}">
      <dgm:prSet/>
      <dgm:spPr/>
      <dgm:t>
        <a:bodyPr/>
        <a:lstStyle/>
        <a:p>
          <a:endParaRPr lang="en-US"/>
        </a:p>
      </dgm:t>
    </dgm:pt>
    <dgm:pt modelId="{76A86B70-DBC1-4038-B380-9AAAA84F3D2F}" type="pres">
      <dgm:prSet presAssocID="{B49BB9F3-F180-4BEE-A1AD-FC5B1D01DB52}" presName="Name0" presStyleCnt="0">
        <dgm:presLayoutVars>
          <dgm:dir/>
          <dgm:animLvl val="lvl"/>
          <dgm:resizeHandles val="exact"/>
        </dgm:presLayoutVars>
      </dgm:prSet>
      <dgm:spPr/>
    </dgm:pt>
    <dgm:pt modelId="{2B71FC16-9371-4143-BE53-A23604D595F5}" type="pres">
      <dgm:prSet presAssocID="{591B7868-E484-4543-8DE3-F703392FA7D3}" presName="boxAndChildren" presStyleCnt="0"/>
      <dgm:spPr/>
    </dgm:pt>
    <dgm:pt modelId="{55A13441-EC02-429B-A231-1F49BCA0D969}" type="pres">
      <dgm:prSet presAssocID="{591B7868-E484-4543-8DE3-F703392FA7D3}" presName="parentTextBox" presStyleLbl="node1" presStyleIdx="0" presStyleCnt="3" custLinFactNeighborX="2018" custLinFactNeighborY="26848"/>
      <dgm:spPr/>
    </dgm:pt>
    <dgm:pt modelId="{1CAACE27-495D-4CCA-93BE-794DE20C73C4}" type="pres">
      <dgm:prSet presAssocID="{D15B70C1-3912-4348-BCDA-49B6722C5ADC}" presName="sp" presStyleCnt="0"/>
      <dgm:spPr/>
    </dgm:pt>
    <dgm:pt modelId="{3916441C-C71F-4C9E-944C-4FB5E6B07AA9}" type="pres">
      <dgm:prSet presAssocID="{F67E4E6B-A602-4023-A7F5-DA71AAF115DD}" presName="arrowAndChildren" presStyleCnt="0"/>
      <dgm:spPr/>
    </dgm:pt>
    <dgm:pt modelId="{B442E94D-D40A-498F-964B-17B5752C3A57}" type="pres">
      <dgm:prSet presAssocID="{F67E4E6B-A602-4023-A7F5-DA71AAF115DD}" presName="parentTextArrow" presStyleLbl="node1" presStyleIdx="1" presStyleCnt="3"/>
      <dgm:spPr/>
    </dgm:pt>
    <dgm:pt modelId="{9F1C96B2-33CE-42F4-BF5B-4C7EBEAB031D}" type="pres">
      <dgm:prSet presAssocID="{AF5DEA98-C6D4-4F14-ABD6-774D1373391E}" presName="sp" presStyleCnt="0"/>
      <dgm:spPr/>
    </dgm:pt>
    <dgm:pt modelId="{724DA159-AF17-4628-B86F-346CEE102296}" type="pres">
      <dgm:prSet presAssocID="{F8C1AF3A-277B-434E-B8BB-0B592732C6A7}" presName="arrowAndChildren" presStyleCnt="0"/>
      <dgm:spPr/>
    </dgm:pt>
    <dgm:pt modelId="{9FBEBD10-6F22-4392-B5FF-5A9279DF5675}" type="pres">
      <dgm:prSet presAssocID="{F8C1AF3A-277B-434E-B8BB-0B592732C6A7}" presName="parentTextArrow" presStyleLbl="node1" presStyleIdx="2" presStyleCnt="3"/>
      <dgm:spPr/>
    </dgm:pt>
  </dgm:ptLst>
  <dgm:cxnLst>
    <dgm:cxn modelId="{C6189C00-E5F9-4B8C-BD0F-E45ECC2AC386}" type="presOf" srcId="{B49BB9F3-F180-4BEE-A1AD-FC5B1D01DB52}" destId="{76A86B70-DBC1-4038-B380-9AAAA84F3D2F}" srcOrd="0" destOrd="0" presId="urn:microsoft.com/office/officeart/2005/8/layout/process4"/>
    <dgm:cxn modelId="{3BFF9219-AFEC-48F0-A5EC-7D8EE73D9F98}" type="presOf" srcId="{F8C1AF3A-277B-434E-B8BB-0B592732C6A7}" destId="{9FBEBD10-6F22-4392-B5FF-5A9279DF5675}" srcOrd="0" destOrd="0" presId="urn:microsoft.com/office/officeart/2005/8/layout/process4"/>
    <dgm:cxn modelId="{8BD73D37-BC99-4454-923C-B7660BC6AE4D}" srcId="{B49BB9F3-F180-4BEE-A1AD-FC5B1D01DB52}" destId="{F67E4E6B-A602-4023-A7F5-DA71AAF115DD}" srcOrd="1" destOrd="0" parTransId="{6476B19A-96B2-4F92-ADEE-F333BC73F9BE}" sibTransId="{D15B70C1-3912-4348-BCDA-49B6722C5ADC}"/>
    <dgm:cxn modelId="{4899D24A-B9D7-4761-9A09-CAD33C9B27CA}" type="presOf" srcId="{591B7868-E484-4543-8DE3-F703392FA7D3}" destId="{55A13441-EC02-429B-A231-1F49BCA0D969}" srcOrd="0" destOrd="0" presId="urn:microsoft.com/office/officeart/2005/8/layout/process4"/>
    <dgm:cxn modelId="{D0594F82-55A8-4DD1-B21F-2C10ACF50B62}" srcId="{B49BB9F3-F180-4BEE-A1AD-FC5B1D01DB52}" destId="{591B7868-E484-4543-8DE3-F703392FA7D3}" srcOrd="2" destOrd="0" parTransId="{20686356-01AF-4A16-853E-085E04CFB0B9}" sibTransId="{5B694C96-7BD3-4EEB-B109-471362E20FA6}"/>
    <dgm:cxn modelId="{D5E72B95-6A70-4EB7-AAD0-6A7A2EAD8901}" srcId="{B49BB9F3-F180-4BEE-A1AD-FC5B1D01DB52}" destId="{F8C1AF3A-277B-434E-B8BB-0B592732C6A7}" srcOrd="0" destOrd="0" parTransId="{D9E47397-653D-4967-8D4E-D1561A5B9BC7}" sibTransId="{AF5DEA98-C6D4-4F14-ABD6-774D1373391E}"/>
    <dgm:cxn modelId="{860890FC-307E-4CBC-A2C1-C100ADBAEDD1}" type="presOf" srcId="{F67E4E6B-A602-4023-A7F5-DA71AAF115DD}" destId="{B442E94D-D40A-498F-964B-17B5752C3A57}" srcOrd="0" destOrd="0" presId="urn:microsoft.com/office/officeart/2005/8/layout/process4"/>
    <dgm:cxn modelId="{56ECCFAC-8583-44CA-9A7E-DD6720315E34}" type="presParOf" srcId="{76A86B70-DBC1-4038-B380-9AAAA84F3D2F}" destId="{2B71FC16-9371-4143-BE53-A23604D595F5}" srcOrd="0" destOrd="0" presId="urn:microsoft.com/office/officeart/2005/8/layout/process4"/>
    <dgm:cxn modelId="{69D16AA2-62DF-4D45-9809-5ECEAA614ACB}" type="presParOf" srcId="{2B71FC16-9371-4143-BE53-A23604D595F5}" destId="{55A13441-EC02-429B-A231-1F49BCA0D969}" srcOrd="0" destOrd="0" presId="urn:microsoft.com/office/officeart/2005/8/layout/process4"/>
    <dgm:cxn modelId="{2686695E-B21B-4FBA-B9DD-F2CD1F12F33A}" type="presParOf" srcId="{76A86B70-DBC1-4038-B380-9AAAA84F3D2F}" destId="{1CAACE27-495D-4CCA-93BE-794DE20C73C4}" srcOrd="1" destOrd="0" presId="urn:microsoft.com/office/officeart/2005/8/layout/process4"/>
    <dgm:cxn modelId="{436D8561-AB7B-4F4C-97C7-AADE2BF81C92}" type="presParOf" srcId="{76A86B70-DBC1-4038-B380-9AAAA84F3D2F}" destId="{3916441C-C71F-4C9E-944C-4FB5E6B07AA9}" srcOrd="2" destOrd="0" presId="urn:microsoft.com/office/officeart/2005/8/layout/process4"/>
    <dgm:cxn modelId="{76F30D63-DDA3-40BC-A82C-ACB4BE2D8C3A}" type="presParOf" srcId="{3916441C-C71F-4C9E-944C-4FB5E6B07AA9}" destId="{B442E94D-D40A-498F-964B-17B5752C3A57}" srcOrd="0" destOrd="0" presId="urn:microsoft.com/office/officeart/2005/8/layout/process4"/>
    <dgm:cxn modelId="{87AD612C-B7B2-4E96-BEF7-B7125049FEC8}" type="presParOf" srcId="{76A86B70-DBC1-4038-B380-9AAAA84F3D2F}" destId="{9F1C96B2-33CE-42F4-BF5B-4C7EBEAB031D}" srcOrd="3" destOrd="0" presId="urn:microsoft.com/office/officeart/2005/8/layout/process4"/>
    <dgm:cxn modelId="{265F2973-7575-481E-823D-47F86F3345E8}" type="presParOf" srcId="{76A86B70-DBC1-4038-B380-9AAAA84F3D2F}" destId="{724DA159-AF17-4628-B86F-346CEE102296}" srcOrd="4" destOrd="0" presId="urn:microsoft.com/office/officeart/2005/8/layout/process4"/>
    <dgm:cxn modelId="{97305E98-60DC-4ADD-BB47-02479D738A0A}" type="presParOf" srcId="{724DA159-AF17-4628-B86F-346CEE102296}" destId="{9FBEBD10-6F22-4392-B5FF-5A9279DF567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50B385-8F79-49F3-BB5E-217535F4BD26}" type="doc">
      <dgm:prSet loTypeId="urn:microsoft.com/office/officeart/2018/2/layout/IconLabelDescription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CB4D4541-727C-419C-94F3-D25C1ABCB864}">
      <dgm:prSet/>
      <dgm:spPr/>
      <dgm:t>
        <a:bodyPr/>
        <a:lstStyle/>
        <a:p>
          <a:pPr>
            <a:defRPr b="1"/>
          </a:pPr>
          <a:r>
            <a:rPr lang="en-US" b="1"/>
            <a:t>Winners: </a:t>
          </a:r>
          <a:endParaRPr lang="en-US"/>
        </a:p>
      </dgm:t>
    </dgm:pt>
    <dgm:pt modelId="{6813F53A-F854-490A-AF7A-C81AFCC1AFD1}" type="parTrans" cxnId="{7B56C0B9-6A45-4494-BD9B-E7AE87BF6662}">
      <dgm:prSet/>
      <dgm:spPr/>
      <dgm:t>
        <a:bodyPr/>
        <a:lstStyle/>
        <a:p>
          <a:endParaRPr lang="en-US"/>
        </a:p>
      </dgm:t>
    </dgm:pt>
    <dgm:pt modelId="{80093CDB-7484-4D46-BB1A-C2BDB0EA6B6D}" type="sibTrans" cxnId="{7B56C0B9-6A45-4494-BD9B-E7AE87BF6662}">
      <dgm:prSet/>
      <dgm:spPr/>
      <dgm:t>
        <a:bodyPr/>
        <a:lstStyle/>
        <a:p>
          <a:endParaRPr lang="en-US"/>
        </a:p>
      </dgm:t>
    </dgm:pt>
    <dgm:pt modelId="{A9C262D2-5EBA-4A50-93E9-593408906C77}">
      <dgm:prSet custT="1"/>
      <dgm:spPr/>
      <dgm:t>
        <a:bodyPr/>
        <a:lstStyle/>
        <a:p>
          <a:r>
            <a:rPr lang="en-US" sz="2400" b="1" dirty="0"/>
            <a:t>Class action firms?  Impact litigation</a:t>
          </a:r>
        </a:p>
      </dgm:t>
    </dgm:pt>
    <dgm:pt modelId="{3456B764-E3E7-4583-B03A-8498E57A6DAD}" type="parTrans" cxnId="{0E73EACE-A0B9-4DB3-9BA7-C507746A0409}">
      <dgm:prSet/>
      <dgm:spPr/>
      <dgm:t>
        <a:bodyPr/>
        <a:lstStyle/>
        <a:p>
          <a:endParaRPr lang="en-US"/>
        </a:p>
      </dgm:t>
    </dgm:pt>
    <dgm:pt modelId="{7A9E665E-8A1B-441B-88B8-79A3F7B984B2}" type="sibTrans" cxnId="{0E73EACE-A0B9-4DB3-9BA7-C507746A0409}">
      <dgm:prSet/>
      <dgm:spPr/>
      <dgm:t>
        <a:bodyPr/>
        <a:lstStyle/>
        <a:p>
          <a:endParaRPr lang="en-US"/>
        </a:p>
      </dgm:t>
    </dgm:pt>
    <dgm:pt modelId="{E2CDA1E3-7F38-42AC-A90F-9F6260F8E4EB}">
      <dgm:prSet custT="1"/>
      <dgm:spPr/>
      <dgm:t>
        <a:bodyPr/>
        <a:lstStyle/>
        <a:p>
          <a:r>
            <a:rPr lang="en-US" sz="2400" b="1" dirty="0"/>
            <a:t>Corporate law departments  </a:t>
          </a:r>
        </a:p>
      </dgm:t>
    </dgm:pt>
    <dgm:pt modelId="{F6635313-E428-45A1-840B-B91927156973}" type="parTrans" cxnId="{C10CE45F-A3F8-4691-AD04-DDC19384502D}">
      <dgm:prSet/>
      <dgm:spPr/>
      <dgm:t>
        <a:bodyPr/>
        <a:lstStyle/>
        <a:p>
          <a:endParaRPr lang="en-US"/>
        </a:p>
      </dgm:t>
    </dgm:pt>
    <dgm:pt modelId="{29157CD6-2088-439B-A6A5-CC3B5C25CB39}" type="sibTrans" cxnId="{C10CE45F-A3F8-4691-AD04-DDC19384502D}">
      <dgm:prSet/>
      <dgm:spPr/>
      <dgm:t>
        <a:bodyPr/>
        <a:lstStyle/>
        <a:p>
          <a:endParaRPr lang="en-US"/>
        </a:p>
      </dgm:t>
    </dgm:pt>
    <dgm:pt modelId="{3C6BE746-1ABB-423C-81D3-57FCC88DF1B6}">
      <dgm:prSet custT="1"/>
      <dgm:spPr/>
      <dgm:t>
        <a:bodyPr/>
        <a:lstStyle/>
        <a:p>
          <a:r>
            <a:rPr lang="en-US" sz="2400" b="1" dirty="0"/>
            <a:t>Big Firms that get the “best” AI technology early   </a:t>
          </a:r>
        </a:p>
      </dgm:t>
    </dgm:pt>
    <dgm:pt modelId="{9F01BF20-3865-46D9-A14B-B706684D9615}" type="parTrans" cxnId="{6347D051-0CB6-41E2-AC08-809D58661DB0}">
      <dgm:prSet/>
      <dgm:spPr/>
      <dgm:t>
        <a:bodyPr/>
        <a:lstStyle/>
        <a:p>
          <a:endParaRPr lang="en-US"/>
        </a:p>
      </dgm:t>
    </dgm:pt>
    <dgm:pt modelId="{3BD5A947-AEF9-4CAD-B74B-F0D87D9DEA3E}" type="sibTrans" cxnId="{6347D051-0CB6-41E2-AC08-809D58661DB0}">
      <dgm:prSet/>
      <dgm:spPr/>
      <dgm:t>
        <a:bodyPr/>
        <a:lstStyle/>
        <a:p>
          <a:endParaRPr lang="en-US"/>
        </a:p>
      </dgm:t>
    </dgm:pt>
    <dgm:pt modelId="{77DB4EDD-29B2-48E0-B695-66E36C70FC9B}">
      <dgm:prSet/>
      <dgm:spPr/>
      <dgm:t>
        <a:bodyPr/>
        <a:lstStyle/>
        <a:p>
          <a:pPr>
            <a:defRPr b="1"/>
          </a:pPr>
          <a:r>
            <a:rPr lang="en-US" b="1"/>
            <a:t>Losers:  </a:t>
          </a:r>
          <a:endParaRPr lang="en-US"/>
        </a:p>
      </dgm:t>
    </dgm:pt>
    <dgm:pt modelId="{F85FD92B-29E9-4FAB-AEF3-08AC2347CEF6}" type="parTrans" cxnId="{74206A01-3D56-4FB9-A575-1FEA00DC2FE9}">
      <dgm:prSet/>
      <dgm:spPr/>
      <dgm:t>
        <a:bodyPr/>
        <a:lstStyle/>
        <a:p>
          <a:endParaRPr lang="en-US"/>
        </a:p>
      </dgm:t>
    </dgm:pt>
    <dgm:pt modelId="{2DA48EB0-3957-449C-9C09-AA67A21F0516}" type="sibTrans" cxnId="{74206A01-3D56-4FB9-A575-1FEA00DC2FE9}">
      <dgm:prSet/>
      <dgm:spPr/>
      <dgm:t>
        <a:bodyPr/>
        <a:lstStyle/>
        <a:p>
          <a:endParaRPr lang="en-US"/>
        </a:p>
      </dgm:t>
    </dgm:pt>
    <dgm:pt modelId="{D4B5C9B5-2590-40AE-B4B3-9B60A6261AF6}">
      <dgm:prSet/>
      <dgm:spPr/>
      <dgm:t>
        <a:bodyPr/>
        <a:lstStyle/>
        <a:p>
          <a:r>
            <a:rPr lang="en-US" b="1" dirty="0"/>
            <a:t>Big Firms that move slowly:  lose corporate clients</a:t>
          </a:r>
          <a:endParaRPr lang="en-US" dirty="0"/>
        </a:p>
      </dgm:t>
    </dgm:pt>
    <dgm:pt modelId="{375D6571-B411-4742-ABEC-6E68F8EE71C3}" type="parTrans" cxnId="{921670E2-1B60-43C2-A829-1B26FDFA13AB}">
      <dgm:prSet/>
      <dgm:spPr/>
      <dgm:t>
        <a:bodyPr/>
        <a:lstStyle/>
        <a:p>
          <a:endParaRPr lang="en-US"/>
        </a:p>
      </dgm:t>
    </dgm:pt>
    <dgm:pt modelId="{A0DE163D-7406-4430-9CCC-E635CC2783B2}" type="sibTrans" cxnId="{921670E2-1B60-43C2-A829-1B26FDFA13AB}">
      <dgm:prSet/>
      <dgm:spPr/>
      <dgm:t>
        <a:bodyPr/>
        <a:lstStyle/>
        <a:p>
          <a:endParaRPr lang="en-US"/>
        </a:p>
      </dgm:t>
    </dgm:pt>
    <dgm:pt modelId="{D035530A-9711-430E-AB76-1F7C873122C3}">
      <dgm:prSet/>
      <dgm:spPr/>
      <dgm:t>
        <a:bodyPr/>
        <a:lstStyle/>
        <a:p>
          <a:r>
            <a:rPr lang="en-US" b="1" dirty="0"/>
            <a:t>Firms that move too quickly and adopt soon-obsolete tech </a:t>
          </a:r>
          <a:endParaRPr lang="en-US" dirty="0"/>
        </a:p>
      </dgm:t>
    </dgm:pt>
    <dgm:pt modelId="{F3190B8C-3523-49FB-8297-07E1EAB6DC80}" type="parTrans" cxnId="{CB89234F-7922-4BCF-AF1C-FC4870166496}">
      <dgm:prSet/>
      <dgm:spPr/>
      <dgm:t>
        <a:bodyPr/>
        <a:lstStyle/>
        <a:p>
          <a:endParaRPr lang="en-US"/>
        </a:p>
      </dgm:t>
    </dgm:pt>
    <dgm:pt modelId="{2C88B3EF-06D3-4D14-8A03-C5985E2A0356}" type="sibTrans" cxnId="{CB89234F-7922-4BCF-AF1C-FC4870166496}">
      <dgm:prSet/>
      <dgm:spPr/>
      <dgm:t>
        <a:bodyPr/>
        <a:lstStyle/>
        <a:p>
          <a:endParaRPr lang="en-US"/>
        </a:p>
      </dgm:t>
    </dgm:pt>
    <dgm:pt modelId="{BC7F7F51-5F07-484B-93AD-926AA3426241}">
      <dgm:prSet/>
      <dgm:spPr/>
      <dgm:t>
        <a:bodyPr/>
        <a:lstStyle/>
        <a:p>
          <a:r>
            <a:rPr lang="en-US" b="1" dirty="0"/>
            <a:t>Small practitioners? </a:t>
          </a:r>
          <a:endParaRPr lang="en-US" dirty="0"/>
        </a:p>
      </dgm:t>
    </dgm:pt>
    <dgm:pt modelId="{2350DC84-28E0-4C4B-B076-CCB781851BF9}" type="parTrans" cxnId="{1439B7B1-80AA-4A40-ABC1-012230F40EC4}">
      <dgm:prSet/>
      <dgm:spPr/>
      <dgm:t>
        <a:bodyPr/>
        <a:lstStyle/>
        <a:p>
          <a:endParaRPr lang="en-US"/>
        </a:p>
      </dgm:t>
    </dgm:pt>
    <dgm:pt modelId="{64C8B1E4-D845-4A96-9C03-E3F92718C95D}" type="sibTrans" cxnId="{1439B7B1-80AA-4A40-ABC1-012230F40EC4}">
      <dgm:prSet/>
      <dgm:spPr/>
      <dgm:t>
        <a:bodyPr/>
        <a:lstStyle/>
        <a:p>
          <a:endParaRPr lang="en-US"/>
        </a:p>
      </dgm:t>
    </dgm:pt>
    <dgm:pt modelId="{C1E7529E-B0F7-49EA-872F-450DC4B58D80}" type="pres">
      <dgm:prSet presAssocID="{8450B385-8F79-49F3-BB5E-217535F4BD26}" presName="root" presStyleCnt="0">
        <dgm:presLayoutVars>
          <dgm:dir/>
          <dgm:resizeHandles val="exact"/>
        </dgm:presLayoutVars>
      </dgm:prSet>
      <dgm:spPr/>
    </dgm:pt>
    <dgm:pt modelId="{B7AE8651-BF04-4635-9CCF-3ADAAB1310E3}" type="pres">
      <dgm:prSet presAssocID="{CB4D4541-727C-419C-94F3-D25C1ABCB864}" presName="compNode" presStyleCnt="0"/>
      <dgm:spPr/>
    </dgm:pt>
    <dgm:pt modelId="{89ABB4F7-5ADF-4CE3-9469-FF6B59CE473C}" type="pres">
      <dgm:prSet presAssocID="{CB4D4541-727C-419C-94F3-D25C1ABCB86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k"/>
        </a:ext>
      </dgm:extLst>
    </dgm:pt>
    <dgm:pt modelId="{DF9FC653-BA0B-44A9-8063-8C07FF6338FF}" type="pres">
      <dgm:prSet presAssocID="{CB4D4541-727C-419C-94F3-D25C1ABCB864}" presName="iconSpace" presStyleCnt="0"/>
      <dgm:spPr/>
    </dgm:pt>
    <dgm:pt modelId="{4384E006-8BBB-4BA7-B767-941BBF4D3965}" type="pres">
      <dgm:prSet presAssocID="{CB4D4541-727C-419C-94F3-D25C1ABCB864}" presName="parTx" presStyleLbl="revTx" presStyleIdx="0" presStyleCnt="4">
        <dgm:presLayoutVars>
          <dgm:chMax val="0"/>
          <dgm:chPref val="0"/>
        </dgm:presLayoutVars>
      </dgm:prSet>
      <dgm:spPr/>
    </dgm:pt>
    <dgm:pt modelId="{4ED122E7-DDFB-42DB-94CB-CFDF05253B01}" type="pres">
      <dgm:prSet presAssocID="{CB4D4541-727C-419C-94F3-D25C1ABCB864}" presName="txSpace" presStyleCnt="0"/>
      <dgm:spPr/>
    </dgm:pt>
    <dgm:pt modelId="{97698EC4-0B6A-458C-8838-FC9A82D3AFC6}" type="pres">
      <dgm:prSet presAssocID="{CB4D4541-727C-419C-94F3-D25C1ABCB864}" presName="desTx" presStyleLbl="revTx" presStyleIdx="1" presStyleCnt="4">
        <dgm:presLayoutVars/>
      </dgm:prSet>
      <dgm:spPr/>
    </dgm:pt>
    <dgm:pt modelId="{41283600-68E3-4227-85F1-08BE98342FBD}" type="pres">
      <dgm:prSet presAssocID="{80093CDB-7484-4D46-BB1A-C2BDB0EA6B6D}" presName="sibTrans" presStyleCnt="0"/>
      <dgm:spPr/>
    </dgm:pt>
    <dgm:pt modelId="{FD10E7D5-2433-4F5B-8D36-7D15CFA9A3FC}" type="pres">
      <dgm:prSet presAssocID="{77DB4EDD-29B2-48E0-B695-66E36C70FC9B}" presName="compNode" presStyleCnt="0"/>
      <dgm:spPr/>
    </dgm:pt>
    <dgm:pt modelId="{4D3AEA79-6FF1-47A4-A87A-CC8C1A7EB6E5}" type="pres">
      <dgm:prSet presAssocID="{77DB4EDD-29B2-48E0-B695-66E36C70FC9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Graph with Downward Trend"/>
        </a:ext>
      </dgm:extLst>
    </dgm:pt>
    <dgm:pt modelId="{28871D69-9AEB-46D4-968D-3C06C6363BC8}" type="pres">
      <dgm:prSet presAssocID="{77DB4EDD-29B2-48E0-B695-66E36C70FC9B}" presName="iconSpace" presStyleCnt="0"/>
      <dgm:spPr/>
    </dgm:pt>
    <dgm:pt modelId="{5C6867A6-5E32-410C-9BFD-166C5EDC613D}" type="pres">
      <dgm:prSet presAssocID="{77DB4EDD-29B2-48E0-B695-66E36C70FC9B}" presName="parTx" presStyleLbl="revTx" presStyleIdx="2" presStyleCnt="4">
        <dgm:presLayoutVars>
          <dgm:chMax val="0"/>
          <dgm:chPref val="0"/>
        </dgm:presLayoutVars>
      </dgm:prSet>
      <dgm:spPr/>
    </dgm:pt>
    <dgm:pt modelId="{F3F4106B-D120-4974-B451-037D31A85166}" type="pres">
      <dgm:prSet presAssocID="{77DB4EDD-29B2-48E0-B695-66E36C70FC9B}" presName="txSpace" presStyleCnt="0"/>
      <dgm:spPr/>
    </dgm:pt>
    <dgm:pt modelId="{65E21CC8-5DAC-45F8-AE0F-1A4B21D4B35C}" type="pres">
      <dgm:prSet presAssocID="{77DB4EDD-29B2-48E0-B695-66E36C70FC9B}" presName="desTx" presStyleLbl="revTx" presStyleIdx="3" presStyleCnt="4" custScaleX="120640">
        <dgm:presLayoutVars/>
      </dgm:prSet>
      <dgm:spPr/>
    </dgm:pt>
  </dgm:ptLst>
  <dgm:cxnLst>
    <dgm:cxn modelId="{74206A01-3D56-4FB9-A575-1FEA00DC2FE9}" srcId="{8450B385-8F79-49F3-BB5E-217535F4BD26}" destId="{77DB4EDD-29B2-48E0-B695-66E36C70FC9B}" srcOrd="1" destOrd="0" parTransId="{F85FD92B-29E9-4FAB-AEF3-08AC2347CEF6}" sibTransId="{2DA48EB0-3957-449C-9C09-AA67A21F0516}"/>
    <dgm:cxn modelId="{6D98BF0C-34AF-42B4-859B-5072EA188F25}" type="presOf" srcId="{D035530A-9711-430E-AB76-1F7C873122C3}" destId="{65E21CC8-5DAC-45F8-AE0F-1A4B21D4B35C}" srcOrd="0" destOrd="1" presId="urn:microsoft.com/office/officeart/2018/2/layout/IconLabelDescriptionList"/>
    <dgm:cxn modelId="{0123B514-FABF-43AA-A275-6F88763D4B96}" type="presOf" srcId="{77DB4EDD-29B2-48E0-B695-66E36C70FC9B}" destId="{5C6867A6-5E32-410C-9BFD-166C5EDC613D}" srcOrd="0" destOrd="0" presId="urn:microsoft.com/office/officeart/2018/2/layout/IconLabelDescriptionList"/>
    <dgm:cxn modelId="{22FBF33E-8056-462E-93F5-26FDCF672FB7}" type="presOf" srcId="{D4B5C9B5-2590-40AE-B4B3-9B60A6261AF6}" destId="{65E21CC8-5DAC-45F8-AE0F-1A4B21D4B35C}" srcOrd="0" destOrd="0" presId="urn:microsoft.com/office/officeart/2018/2/layout/IconLabelDescriptionList"/>
    <dgm:cxn modelId="{C10CE45F-A3F8-4691-AD04-DDC19384502D}" srcId="{CB4D4541-727C-419C-94F3-D25C1ABCB864}" destId="{E2CDA1E3-7F38-42AC-A90F-9F6260F8E4EB}" srcOrd="1" destOrd="0" parTransId="{F6635313-E428-45A1-840B-B91927156973}" sibTransId="{29157CD6-2088-439B-A6A5-CC3B5C25CB39}"/>
    <dgm:cxn modelId="{CB89234F-7922-4BCF-AF1C-FC4870166496}" srcId="{77DB4EDD-29B2-48E0-B695-66E36C70FC9B}" destId="{D035530A-9711-430E-AB76-1F7C873122C3}" srcOrd="1" destOrd="0" parTransId="{F3190B8C-3523-49FB-8297-07E1EAB6DC80}" sibTransId="{2C88B3EF-06D3-4D14-8A03-C5985E2A0356}"/>
    <dgm:cxn modelId="{6347D051-0CB6-41E2-AC08-809D58661DB0}" srcId="{CB4D4541-727C-419C-94F3-D25C1ABCB864}" destId="{3C6BE746-1ABB-423C-81D3-57FCC88DF1B6}" srcOrd="2" destOrd="0" parTransId="{9F01BF20-3865-46D9-A14B-B706684D9615}" sibTransId="{3BD5A947-AEF9-4CAD-B74B-F0D87D9DEA3E}"/>
    <dgm:cxn modelId="{E5E75A54-2324-4E30-9B67-D1F2D8223137}" type="presOf" srcId="{A9C262D2-5EBA-4A50-93E9-593408906C77}" destId="{97698EC4-0B6A-458C-8838-FC9A82D3AFC6}" srcOrd="0" destOrd="0" presId="urn:microsoft.com/office/officeart/2018/2/layout/IconLabelDescriptionList"/>
    <dgm:cxn modelId="{8EDEF074-1DBE-4D01-9469-DA29855170A5}" type="presOf" srcId="{3C6BE746-1ABB-423C-81D3-57FCC88DF1B6}" destId="{97698EC4-0B6A-458C-8838-FC9A82D3AFC6}" srcOrd="0" destOrd="2" presId="urn:microsoft.com/office/officeart/2018/2/layout/IconLabelDescriptionList"/>
    <dgm:cxn modelId="{8E42227C-4A25-471A-AE33-DE041F23C4FD}" type="presOf" srcId="{BC7F7F51-5F07-484B-93AD-926AA3426241}" destId="{65E21CC8-5DAC-45F8-AE0F-1A4B21D4B35C}" srcOrd="0" destOrd="2" presId="urn:microsoft.com/office/officeart/2018/2/layout/IconLabelDescriptionList"/>
    <dgm:cxn modelId="{A33AC6A0-4392-4628-BDFE-9EED7DA2AC5A}" type="presOf" srcId="{E2CDA1E3-7F38-42AC-A90F-9F6260F8E4EB}" destId="{97698EC4-0B6A-458C-8838-FC9A82D3AFC6}" srcOrd="0" destOrd="1" presId="urn:microsoft.com/office/officeart/2018/2/layout/IconLabelDescriptionList"/>
    <dgm:cxn modelId="{724118A6-6A98-48B4-9226-45BDFF8231C2}" type="presOf" srcId="{8450B385-8F79-49F3-BB5E-217535F4BD26}" destId="{C1E7529E-B0F7-49EA-872F-450DC4B58D80}" srcOrd="0" destOrd="0" presId="urn:microsoft.com/office/officeart/2018/2/layout/IconLabelDescriptionList"/>
    <dgm:cxn modelId="{1439B7B1-80AA-4A40-ABC1-012230F40EC4}" srcId="{77DB4EDD-29B2-48E0-B695-66E36C70FC9B}" destId="{BC7F7F51-5F07-484B-93AD-926AA3426241}" srcOrd="2" destOrd="0" parTransId="{2350DC84-28E0-4C4B-B076-CCB781851BF9}" sibTransId="{64C8B1E4-D845-4A96-9C03-E3F92718C95D}"/>
    <dgm:cxn modelId="{7B56C0B9-6A45-4494-BD9B-E7AE87BF6662}" srcId="{8450B385-8F79-49F3-BB5E-217535F4BD26}" destId="{CB4D4541-727C-419C-94F3-D25C1ABCB864}" srcOrd="0" destOrd="0" parTransId="{6813F53A-F854-490A-AF7A-C81AFCC1AFD1}" sibTransId="{80093CDB-7484-4D46-BB1A-C2BDB0EA6B6D}"/>
    <dgm:cxn modelId="{0E73EACE-A0B9-4DB3-9BA7-C507746A0409}" srcId="{CB4D4541-727C-419C-94F3-D25C1ABCB864}" destId="{A9C262D2-5EBA-4A50-93E9-593408906C77}" srcOrd="0" destOrd="0" parTransId="{3456B764-E3E7-4583-B03A-8498E57A6DAD}" sibTransId="{7A9E665E-8A1B-441B-88B8-79A3F7B984B2}"/>
    <dgm:cxn modelId="{921670E2-1B60-43C2-A829-1B26FDFA13AB}" srcId="{77DB4EDD-29B2-48E0-B695-66E36C70FC9B}" destId="{D4B5C9B5-2590-40AE-B4B3-9B60A6261AF6}" srcOrd="0" destOrd="0" parTransId="{375D6571-B411-4742-ABEC-6E68F8EE71C3}" sibTransId="{A0DE163D-7406-4430-9CCC-E635CC2783B2}"/>
    <dgm:cxn modelId="{3DB4A7F6-78C7-4CD9-A597-166D5A906FB0}" type="presOf" srcId="{CB4D4541-727C-419C-94F3-D25C1ABCB864}" destId="{4384E006-8BBB-4BA7-B767-941BBF4D3965}" srcOrd="0" destOrd="0" presId="urn:microsoft.com/office/officeart/2018/2/layout/IconLabelDescriptionList"/>
    <dgm:cxn modelId="{9CA11B15-D9AD-4DEE-AF60-DAE59FF6D85E}" type="presParOf" srcId="{C1E7529E-B0F7-49EA-872F-450DC4B58D80}" destId="{B7AE8651-BF04-4635-9CCF-3ADAAB1310E3}" srcOrd="0" destOrd="0" presId="urn:microsoft.com/office/officeart/2018/2/layout/IconLabelDescriptionList"/>
    <dgm:cxn modelId="{39905905-63FE-46E0-9CF6-CD7CC04EC3D5}" type="presParOf" srcId="{B7AE8651-BF04-4635-9CCF-3ADAAB1310E3}" destId="{89ABB4F7-5ADF-4CE3-9469-FF6B59CE473C}" srcOrd="0" destOrd="0" presId="urn:microsoft.com/office/officeart/2018/2/layout/IconLabelDescriptionList"/>
    <dgm:cxn modelId="{9225226F-063B-402E-BAF8-C55867D5415E}" type="presParOf" srcId="{B7AE8651-BF04-4635-9CCF-3ADAAB1310E3}" destId="{DF9FC653-BA0B-44A9-8063-8C07FF6338FF}" srcOrd="1" destOrd="0" presId="urn:microsoft.com/office/officeart/2018/2/layout/IconLabelDescriptionList"/>
    <dgm:cxn modelId="{CBA056F6-D9C6-42C6-A64C-0A19534FDE39}" type="presParOf" srcId="{B7AE8651-BF04-4635-9CCF-3ADAAB1310E3}" destId="{4384E006-8BBB-4BA7-B767-941BBF4D3965}" srcOrd="2" destOrd="0" presId="urn:microsoft.com/office/officeart/2018/2/layout/IconLabelDescriptionList"/>
    <dgm:cxn modelId="{BBD8B999-2C8D-4D5D-9688-BF9C360D8641}" type="presParOf" srcId="{B7AE8651-BF04-4635-9CCF-3ADAAB1310E3}" destId="{4ED122E7-DDFB-42DB-94CB-CFDF05253B01}" srcOrd="3" destOrd="0" presId="urn:microsoft.com/office/officeart/2018/2/layout/IconLabelDescriptionList"/>
    <dgm:cxn modelId="{EEC90DDF-5E2D-4121-BAA3-D98F94DF5013}" type="presParOf" srcId="{B7AE8651-BF04-4635-9CCF-3ADAAB1310E3}" destId="{97698EC4-0B6A-458C-8838-FC9A82D3AFC6}" srcOrd="4" destOrd="0" presId="urn:microsoft.com/office/officeart/2018/2/layout/IconLabelDescriptionList"/>
    <dgm:cxn modelId="{0B566D73-39FB-4278-AD9F-0A40EC6ACF50}" type="presParOf" srcId="{C1E7529E-B0F7-49EA-872F-450DC4B58D80}" destId="{41283600-68E3-4227-85F1-08BE98342FBD}" srcOrd="1" destOrd="0" presId="urn:microsoft.com/office/officeart/2018/2/layout/IconLabelDescriptionList"/>
    <dgm:cxn modelId="{31CA81AB-F2B3-4DA1-86F7-A53865ABD921}" type="presParOf" srcId="{C1E7529E-B0F7-49EA-872F-450DC4B58D80}" destId="{FD10E7D5-2433-4F5B-8D36-7D15CFA9A3FC}" srcOrd="2" destOrd="0" presId="urn:microsoft.com/office/officeart/2018/2/layout/IconLabelDescriptionList"/>
    <dgm:cxn modelId="{554460B6-E4E9-41DC-8415-3D158859A983}" type="presParOf" srcId="{FD10E7D5-2433-4F5B-8D36-7D15CFA9A3FC}" destId="{4D3AEA79-6FF1-47A4-A87A-CC8C1A7EB6E5}" srcOrd="0" destOrd="0" presId="urn:microsoft.com/office/officeart/2018/2/layout/IconLabelDescriptionList"/>
    <dgm:cxn modelId="{AA04843B-BCF6-430D-8C5F-38107309D052}" type="presParOf" srcId="{FD10E7D5-2433-4F5B-8D36-7D15CFA9A3FC}" destId="{28871D69-9AEB-46D4-968D-3C06C6363BC8}" srcOrd="1" destOrd="0" presId="urn:microsoft.com/office/officeart/2018/2/layout/IconLabelDescriptionList"/>
    <dgm:cxn modelId="{BE9FDC9C-8EA3-472A-9A33-652C338DD9D4}" type="presParOf" srcId="{FD10E7D5-2433-4F5B-8D36-7D15CFA9A3FC}" destId="{5C6867A6-5E32-410C-9BFD-166C5EDC613D}" srcOrd="2" destOrd="0" presId="urn:microsoft.com/office/officeart/2018/2/layout/IconLabelDescriptionList"/>
    <dgm:cxn modelId="{EFEC184C-0AD8-4997-A460-D279572C3C1F}" type="presParOf" srcId="{FD10E7D5-2433-4F5B-8D36-7D15CFA9A3FC}" destId="{F3F4106B-D120-4974-B451-037D31A85166}" srcOrd="3" destOrd="0" presId="urn:microsoft.com/office/officeart/2018/2/layout/IconLabelDescriptionList"/>
    <dgm:cxn modelId="{834DA904-F6CC-46E3-BC53-0F0277BA6FDC}" type="presParOf" srcId="{FD10E7D5-2433-4F5B-8D36-7D15CFA9A3FC}" destId="{65E21CC8-5DAC-45F8-AE0F-1A4B21D4B35C}"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029388-6411-43C1-B376-F8492D8EFC68}"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B8FACA4E-C634-451A-9E1E-0AC5FB7DE70C}">
      <dgm:prSet custT="1"/>
      <dgm:spPr/>
      <dgm:t>
        <a:bodyPr/>
        <a:lstStyle/>
        <a:p>
          <a:r>
            <a:rPr lang="en-US" sz="2800" b="1" cap="small" baseline="0" dirty="0"/>
            <a:t>Rule 1.1. Competence</a:t>
          </a:r>
        </a:p>
        <a:p>
          <a:r>
            <a:rPr lang="en-US" sz="2000" b="1" dirty="0"/>
            <a:t>Comments to CT’s Competence Rule require a lawyer to “keep abreast of changes in the law and its practice, including the benefits and risks associated with relevant technology.”  </a:t>
          </a:r>
        </a:p>
      </dgm:t>
    </dgm:pt>
    <dgm:pt modelId="{41FDB191-94ED-43E9-BF5C-282B568BBA16}" type="parTrans" cxnId="{38C3204E-5E2C-4636-ABC8-5F8DCA0D9459}">
      <dgm:prSet/>
      <dgm:spPr/>
      <dgm:t>
        <a:bodyPr/>
        <a:lstStyle/>
        <a:p>
          <a:endParaRPr lang="en-US"/>
        </a:p>
      </dgm:t>
    </dgm:pt>
    <dgm:pt modelId="{D8BCA6A7-C343-47C2-8CB5-0886DEDBFA45}" type="sibTrans" cxnId="{38C3204E-5E2C-4636-ABC8-5F8DCA0D9459}">
      <dgm:prSet/>
      <dgm:spPr/>
      <dgm:t>
        <a:bodyPr/>
        <a:lstStyle/>
        <a:p>
          <a:endParaRPr lang="en-US"/>
        </a:p>
      </dgm:t>
    </dgm:pt>
    <dgm:pt modelId="{2F8A1DD3-D173-41C7-8094-062697A48E74}">
      <dgm:prSet custT="1"/>
      <dgm:spPr/>
      <dgm:t>
        <a:bodyPr/>
        <a:lstStyle/>
        <a:p>
          <a:r>
            <a:rPr lang="en-US" sz="2800" b="1" cap="small" baseline="0" dirty="0"/>
            <a:t>Rule 1.4. Client Communication</a:t>
          </a:r>
        </a:p>
        <a:p>
          <a:r>
            <a:rPr lang="en-US" sz="2000" b="1" dirty="0"/>
            <a:t>Client must be informed of AI use, especially as it affects costs and potential privacy issues.   Perhaps also conversation about AI protocols below. </a:t>
          </a:r>
          <a:endParaRPr lang="en-US" sz="2000" b="1" cap="small" baseline="0" dirty="0"/>
        </a:p>
      </dgm:t>
    </dgm:pt>
    <dgm:pt modelId="{8C1D4CEE-6E41-4C73-BB59-5D5038F77150}" type="parTrans" cxnId="{B3F71EA9-0D37-48E0-8CF1-F4C2C0AC94EE}">
      <dgm:prSet/>
      <dgm:spPr/>
      <dgm:t>
        <a:bodyPr/>
        <a:lstStyle/>
        <a:p>
          <a:endParaRPr lang="en-US"/>
        </a:p>
      </dgm:t>
    </dgm:pt>
    <dgm:pt modelId="{764B9982-0A8C-4189-9EF3-2AA26C233047}" type="sibTrans" cxnId="{B3F71EA9-0D37-48E0-8CF1-F4C2C0AC94EE}">
      <dgm:prSet/>
      <dgm:spPr/>
      <dgm:t>
        <a:bodyPr/>
        <a:lstStyle/>
        <a:p>
          <a:endParaRPr lang="en-US"/>
        </a:p>
      </dgm:t>
    </dgm:pt>
    <dgm:pt modelId="{516B038D-AD74-467D-B752-6971D450E378}">
      <dgm:prSet custT="1"/>
      <dgm:spPr/>
      <dgm:t>
        <a:bodyPr/>
        <a:lstStyle/>
        <a:p>
          <a:r>
            <a:rPr lang="en-US" sz="2800" b="1" cap="small" baseline="0" dirty="0"/>
            <a:t>Rule 1.6.Confidential Client Information </a:t>
          </a:r>
        </a:p>
        <a:p>
          <a:r>
            <a:rPr lang="en-US" sz="2000" b="1" cap="none" baseline="0" dirty="0"/>
            <a:t>Client information provided to an AI usually accessible to system’s developers.  Lawyers must understand system’s protocols, explain to client and (IMHO) secure informed consent from client. </a:t>
          </a:r>
        </a:p>
      </dgm:t>
    </dgm:pt>
    <dgm:pt modelId="{A0580763-EC09-4973-B0BB-A787FCFB3193}" type="parTrans" cxnId="{DA520A70-E772-466A-AAA4-23B1205A6C14}">
      <dgm:prSet/>
      <dgm:spPr/>
      <dgm:t>
        <a:bodyPr/>
        <a:lstStyle/>
        <a:p>
          <a:endParaRPr lang="en-US"/>
        </a:p>
      </dgm:t>
    </dgm:pt>
    <dgm:pt modelId="{6187F039-8D0D-47A1-A734-5CDFCF461209}" type="sibTrans" cxnId="{DA520A70-E772-466A-AAA4-23B1205A6C14}">
      <dgm:prSet/>
      <dgm:spPr/>
      <dgm:t>
        <a:bodyPr/>
        <a:lstStyle/>
        <a:p>
          <a:endParaRPr lang="en-US"/>
        </a:p>
      </dgm:t>
    </dgm:pt>
    <dgm:pt modelId="{BD1BBBC1-5BDC-4EC2-9555-36B10BF5D4A9}" type="pres">
      <dgm:prSet presAssocID="{66029388-6411-43C1-B376-F8492D8EFC68}" presName="linear" presStyleCnt="0">
        <dgm:presLayoutVars>
          <dgm:animLvl val="lvl"/>
          <dgm:resizeHandles val="exact"/>
        </dgm:presLayoutVars>
      </dgm:prSet>
      <dgm:spPr/>
    </dgm:pt>
    <dgm:pt modelId="{FA7AC15C-4E60-4630-A2A9-E3667E972A0A}" type="pres">
      <dgm:prSet presAssocID="{B8FACA4E-C634-451A-9E1E-0AC5FB7DE70C}" presName="parentText" presStyleLbl="node1" presStyleIdx="0" presStyleCnt="3">
        <dgm:presLayoutVars>
          <dgm:chMax val="0"/>
          <dgm:bulletEnabled val="1"/>
        </dgm:presLayoutVars>
      </dgm:prSet>
      <dgm:spPr/>
    </dgm:pt>
    <dgm:pt modelId="{694F85B3-1AD3-4687-B012-46FB4E1F0EAC}" type="pres">
      <dgm:prSet presAssocID="{D8BCA6A7-C343-47C2-8CB5-0886DEDBFA45}" presName="spacer" presStyleCnt="0"/>
      <dgm:spPr/>
    </dgm:pt>
    <dgm:pt modelId="{52269BE6-1CAC-4B97-841C-E8131C04FCC6}" type="pres">
      <dgm:prSet presAssocID="{2F8A1DD3-D173-41C7-8094-062697A48E74}" presName="parentText" presStyleLbl="node1" presStyleIdx="1" presStyleCnt="3" custScaleY="116698" custLinFactNeighborY="91072">
        <dgm:presLayoutVars>
          <dgm:chMax val="0"/>
          <dgm:bulletEnabled val="1"/>
        </dgm:presLayoutVars>
      </dgm:prSet>
      <dgm:spPr/>
    </dgm:pt>
    <dgm:pt modelId="{BA854719-BD46-407A-8274-D8CBA5519B46}" type="pres">
      <dgm:prSet presAssocID="{764B9982-0A8C-4189-9EF3-2AA26C233047}" presName="spacer" presStyleCnt="0"/>
      <dgm:spPr/>
    </dgm:pt>
    <dgm:pt modelId="{0D25DF5F-B55A-42A5-B1BA-08256BA5605E}" type="pres">
      <dgm:prSet presAssocID="{516B038D-AD74-467D-B752-6971D450E378}" presName="parentText" presStyleLbl="node1" presStyleIdx="2" presStyleCnt="3" custLinFactY="6785" custLinFactNeighborY="100000">
        <dgm:presLayoutVars>
          <dgm:chMax val="0"/>
          <dgm:bulletEnabled val="1"/>
        </dgm:presLayoutVars>
      </dgm:prSet>
      <dgm:spPr/>
    </dgm:pt>
  </dgm:ptLst>
  <dgm:cxnLst>
    <dgm:cxn modelId="{2EA38463-0303-467A-9D4A-D3BFFDD79D82}" type="presOf" srcId="{66029388-6411-43C1-B376-F8492D8EFC68}" destId="{BD1BBBC1-5BDC-4EC2-9555-36B10BF5D4A9}" srcOrd="0" destOrd="0" presId="urn:microsoft.com/office/officeart/2005/8/layout/vList2"/>
    <dgm:cxn modelId="{8BAF7B64-9525-41E9-8A0E-0B9A9B53BADB}" type="presOf" srcId="{516B038D-AD74-467D-B752-6971D450E378}" destId="{0D25DF5F-B55A-42A5-B1BA-08256BA5605E}" srcOrd="0" destOrd="0" presId="urn:microsoft.com/office/officeart/2005/8/layout/vList2"/>
    <dgm:cxn modelId="{38C3204E-5E2C-4636-ABC8-5F8DCA0D9459}" srcId="{66029388-6411-43C1-B376-F8492D8EFC68}" destId="{B8FACA4E-C634-451A-9E1E-0AC5FB7DE70C}" srcOrd="0" destOrd="0" parTransId="{41FDB191-94ED-43E9-BF5C-282B568BBA16}" sibTransId="{D8BCA6A7-C343-47C2-8CB5-0886DEDBFA45}"/>
    <dgm:cxn modelId="{DA520A70-E772-466A-AAA4-23B1205A6C14}" srcId="{66029388-6411-43C1-B376-F8492D8EFC68}" destId="{516B038D-AD74-467D-B752-6971D450E378}" srcOrd="2" destOrd="0" parTransId="{A0580763-EC09-4973-B0BB-A787FCFB3193}" sibTransId="{6187F039-8D0D-47A1-A734-5CDFCF461209}"/>
    <dgm:cxn modelId="{F1C4088D-0EF7-4274-94E1-C96054CDB048}" type="presOf" srcId="{B8FACA4E-C634-451A-9E1E-0AC5FB7DE70C}" destId="{FA7AC15C-4E60-4630-A2A9-E3667E972A0A}" srcOrd="0" destOrd="0" presId="urn:microsoft.com/office/officeart/2005/8/layout/vList2"/>
    <dgm:cxn modelId="{B3F71EA9-0D37-48E0-8CF1-F4C2C0AC94EE}" srcId="{66029388-6411-43C1-B376-F8492D8EFC68}" destId="{2F8A1DD3-D173-41C7-8094-062697A48E74}" srcOrd="1" destOrd="0" parTransId="{8C1D4CEE-6E41-4C73-BB59-5D5038F77150}" sibTransId="{764B9982-0A8C-4189-9EF3-2AA26C233047}"/>
    <dgm:cxn modelId="{23A981D2-3941-4ABF-8AC5-4C82B55E9957}" type="presOf" srcId="{2F8A1DD3-D173-41C7-8094-062697A48E74}" destId="{52269BE6-1CAC-4B97-841C-E8131C04FCC6}" srcOrd="0" destOrd="0" presId="urn:microsoft.com/office/officeart/2005/8/layout/vList2"/>
    <dgm:cxn modelId="{A3A80BFA-DC88-4E88-9B69-B566AE3E3CC7}" type="presParOf" srcId="{BD1BBBC1-5BDC-4EC2-9555-36B10BF5D4A9}" destId="{FA7AC15C-4E60-4630-A2A9-E3667E972A0A}" srcOrd="0" destOrd="0" presId="urn:microsoft.com/office/officeart/2005/8/layout/vList2"/>
    <dgm:cxn modelId="{7CCE5B8B-39D1-4BC1-A5CD-44AEB4F98DB9}" type="presParOf" srcId="{BD1BBBC1-5BDC-4EC2-9555-36B10BF5D4A9}" destId="{694F85B3-1AD3-4687-B012-46FB4E1F0EAC}" srcOrd="1" destOrd="0" presId="urn:microsoft.com/office/officeart/2005/8/layout/vList2"/>
    <dgm:cxn modelId="{98D493EB-C761-4EF8-A89E-41243E0A792B}" type="presParOf" srcId="{BD1BBBC1-5BDC-4EC2-9555-36B10BF5D4A9}" destId="{52269BE6-1CAC-4B97-841C-E8131C04FCC6}" srcOrd="2" destOrd="0" presId="urn:microsoft.com/office/officeart/2005/8/layout/vList2"/>
    <dgm:cxn modelId="{E85FC282-B4E7-4BD8-B5FB-BD9EB7731B56}" type="presParOf" srcId="{BD1BBBC1-5BDC-4EC2-9555-36B10BF5D4A9}" destId="{BA854719-BD46-407A-8274-D8CBA5519B46}" srcOrd="3" destOrd="0" presId="urn:microsoft.com/office/officeart/2005/8/layout/vList2"/>
    <dgm:cxn modelId="{A7E10DC5-C5EA-4D37-9DAF-B31496E067C4}" type="presParOf" srcId="{BD1BBBC1-5BDC-4EC2-9555-36B10BF5D4A9}" destId="{0D25DF5F-B55A-42A5-B1BA-08256BA5605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7FC434-326B-496D-9544-FD3D6267034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603B5C4-5CB8-4A46-8941-182C3FE42418}">
      <dgm:prSet/>
      <dgm:spPr/>
      <dgm:t>
        <a:bodyPr/>
        <a:lstStyle/>
        <a:p>
          <a:pPr>
            <a:lnSpc>
              <a:spcPct val="100000"/>
            </a:lnSpc>
          </a:pPr>
          <a:r>
            <a:rPr lang="en-US" b="1" dirty="0">
              <a:solidFill>
                <a:schemeClr val="bg1"/>
              </a:solidFill>
              <a:effectLst>
                <a:outerShdw blurRad="38100" dist="38100" dir="2700000" algn="tl">
                  <a:srgbClr val="000000">
                    <a:alpha val="43137"/>
                  </a:srgbClr>
                </a:outerShdw>
              </a:effectLst>
            </a:rPr>
            <a:t>CT Rule 5.1: law firm partners/managers must create protocols to assure firm compliance with the Rules and must supervise lawyers.  You need to know whether/to what extent your associates are using AI. </a:t>
          </a:r>
          <a:endParaRPr lang="en-US" dirty="0">
            <a:solidFill>
              <a:schemeClr val="bg1"/>
            </a:solidFill>
            <a:effectLst>
              <a:outerShdw blurRad="38100" dist="38100" dir="2700000" algn="tl">
                <a:srgbClr val="000000">
                  <a:alpha val="43137"/>
                </a:srgbClr>
              </a:outerShdw>
            </a:effectLst>
          </a:endParaRPr>
        </a:p>
      </dgm:t>
    </dgm:pt>
    <dgm:pt modelId="{D9B99622-8627-4AF9-9767-4306E41D8E95}" type="parTrans" cxnId="{53EF7478-2EC9-49E0-B07F-1FB22811103E}">
      <dgm:prSet/>
      <dgm:spPr/>
      <dgm:t>
        <a:bodyPr/>
        <a:lstStyle/>
        <a:p>
          <a:endParaRPr lang="en-US"/>
        </a:p>
      </dgm:t>
    </dgm:pt>
    <dgm:pt modelId="{1790A889-8941-4EEF-883D-0AF5F0567B26}" type="sibTrans" cxnId="{53EF7478-2EC9-49E0-B07F-1FB22811103E}">
      <dgm:prSet/>
      <dgm:spPr/>
      <dgm:t>
        <a:bodyPr/>
        <a:lstStyle/>
        <a:p>
          <a:endParaRPr lang="en-US"/>
        </a:p>
      </dgm:t>
    </dgm:pt>
    <dgm:pt modelId="{35F03E2A-6CDF-459E-A836-E0DCD5FDB190}">
      <dgm:prSet/>
      <dgm:spPr/>
      <dgm:t>
        <a:bodyPr/>
        <a:lstStyle/>
        <a:p>
          <a:pPr>
            <a:lnSpc>
              <a:spcPct val="100000"/>
            </a:lnSpc>
          </a:pPr>
          <a:r>
            <a:rPr lang="en-US" b="1" dirty="0">
              <a:solidFill>
                <a:schemeClr val="bg1"/>
              </a:solidFill>
              <a:effectLst>
                <a:outerShdw blurRad="38100" dist="38100" dir="2700000" algn="tl">
                  <a:srgbClr val="000000">
                    <a:alpha val="43137"/>
                  </a:srgbClr>
                </a:outerShdw>
              </a:effectLst>
            </a:rPr>
            <a:t>CT Rule 5.3: lawyer must make reasonable efforts to ensure that the conduct of a non-lawyer service provider is compatible with lawyer’s duties.   Hence, AI’s hallucinations/mistakes are your mistakes.  </a:t>
          </a:r>
          <a:endParaRPr lang="en-US" dirty="0">
            <a:solidFill>
              <a:schemeClr val="bg1"/>
            </a:solidFill>
            <a:effectLst>
              <a:outerShdw blurRad="38100" dist="38100" dir="2700000" algn="tl">
                <a:srgbClr val="000000">
                  <a:alpha val="43137"/>
                </a:srgbClr>
              </a:outerShdw>
            </a:effectLst>
          </a:endParaRPr>
        </a:p>
      </dgm:t>
    </dgm:pt>
    <dgm:pt modelId="{56D5C97B-1DD7-4637-A8B6-FC662AFCC3A6}" type="parTrans" cxnId="{9A7ECFB8-EC3A-47C8-9D00-4653A37E2B13}">
      <dgm:prSet/>
      <dgm:spPr/>
      <dgm:t>
        <a:bodyPr/>
        <a:lstStyle/>
        <a:p>
          <a:endParaRPr lang="en-US"/>
        </a:p>
      </dgm:t>
    </dgm:pt>
    <dgm:pt modelId="{322EE130-DDC9-47F1-AC46-5585FA73DD44}" type="sibTrans" cxnId="{9A7ECFB8-EC3A-47C8-9D00-4653A37E2B13}">
      <dgm:prSet/>
      <dgm:spPr/>
      <dgm:t>
        <a:bodyPr/>
        <a:lstStyle/>
        <a:p>
          <a:endParaRPr lang="en-US"/>
        </a:p>
      </dgm:t>
    </dgm:pt>
    <dgm:pt modelId="{F5EF4CAD-B3FE-4676-8F9E-BD78A95AA089}">
      <dgm:prSet/>
      <dgm:spPr/>
      <dgm:t>
        <a:bodyPr/>
        <a:lstStyle/>
        <a:p>
          <a:pPr>
            <a:lnSpc>
              <a:spcPct val="100000"/>
            </a:lnSpc>
          </a:pPr>
          <a:r>
            <a:rPr lang="en-US" b="1" dirty="0">
              <a:solidFill>
                <a:schemeClr val="bg1"/>
              </a:solidFill>
              <a:effectLst>
                <a:outerShdw blurRad="38100" dist="38100" dir="2700000" algn="tl">
                  <a:srgbClr val="000000">
                    <a:alpha val="43137"/>
                  </a:srgbClr>
                </a:outerShdw>
              </a:effectLst>
            </a:rPr>
            <a:t>CT Rule 1.6(f):  lawyer shall exercise reasonable care to prevent other employees, associates, and service providers from disclosing or using the secrets of a client.</a:t>
          </a:r>
          <a:endParaRPr lang="en-US" dirty="0">
            <a:solidFill>
              <a:schemeClr val="bg1"/>
            </a:solidFill>
            <a:effectLst>
              <a:outerShdw blurRad="38100" dist="38100" dir="2700000" algn="tl">
                <a:srgbClr val="000000">
                  <a:alpha val="43137"/>
                </a:srgbClr>
              </a:outerShdw>
            </a:effectLst>
          </a:endParaRPr>
        </a:p>
      </dgm:t>
    </dgm:pt>
    <dgm:pt modelId="{5E4D8492-B13F-4D70-A413-16459AAAD21A}" type="parTrans" cxnId="{AC82C0D0-C666-46C1-B48D-73B264964972}">
      <dgm:prSet/>
      <dgm:spPr/>
      <dgm:t>
        <a:bodyPr/>
        <a:lstStyle/>
        <a:p>
          <a:endParaRPr lang="en-US"/>
        </a:p>
      </dgm:t>
    </dgm:pt>
    <dgm:pt modelId="{C3C03A9D-A857-4366-B6E2-85B35A33C1CA}" type="sibTrans" cxnId="{AC82C0D0-C666-46C1-B48D-73B264964972}">
      <dgm:prSet/>
      <dgm:spPr/>
      <dgm:t>
        <a:bodyPr/>
        <a:lstStyle/>
        <a:p>
          <a:endParaRPr lang="en-US"/>
        </a:p>
      </dgm:t>
    </dgm:pt>
    <dgm:pt modelId="{699D007E-404D-4ABE-8F37-9F9A6899B9CE}" type="pres">
      <dgm:prSet presAssocID="{5F7FC434-326B-496D-9544-FD3D6267034F}" presName="root" presStyleCnt="0">
        <dgm:presLayoutVars>
          <dgm:dir/>
          <dgm:resizeHandles val="exact"/>
        </dgm:presLayoutVars>
      </dgm:prSet>
      <dgm:spPr/>
    </dgm:pt>
    <dgm:pt modelId="{B1D2243D-9910-4256-9D64-0BE2970CABDE}" type="pres">
      <dgm:prSet presAssocID="{F603B5C4-5CB8-4A46-8941-182C3FE42418}" presName="compNode" presStyleCnt="0"/>
      <dgm:spPr/>
    </dgm:pt>
    <dgm:pt modelId="{54341051-7F33-47A6-8F2C-87FE86BD5CB3}" type="pres">
      <dgm:prSet presAssocID="{F603B5C4-5CB8-4A46-8941-182C3FE42418}" presName="bgRect" presStyleLbl="bgShp" presStyleIdx="0" presStyleCnt="3"/>
      <dgm:spPr/>
    </dgm:pt>
    <dgm:pt modelId="{9D8B644A-A2A0-4521-B353-246C7719ECB2}" type="pres">
      <dgm:prSet presAssocID="{F603B5C4-5CB8-4A46-8941-182C3FE4241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Judge"/>
        </a:ext>
      </dgm:extLst>
    </dgm:pt>
    <dgm:pt modelId="{85106CC0-85D5-4BC7-A175-34D2EF449962}" type="pres">
      <dgm:prSet presAssocID="{F603B5C4-5CB8-4A46-8941-182C3FE42418}" presName="spaceRect" presStyleCnt="0"/>
      <dgm:spPr/>
    </dgm:pt>
    <dgm:pt modelId="{EB14B99A-CAB3-4EE0-BD87-21A60926F740}" type="pres">
      <dgm:prSet presAssocID="{F603B5C4-5CB8-4A46-8941-182C3FE42418}" presName="parTx" presStyleLbl="revTx" presStyleIdx="0" presStyleCnt="3">
        <dgm:presLayoutVars>
          <dgm:chMax val="0"/>
          <dgm:chPref val="0"/>
        </dgm:presLayoutVars>
      </dgm:prSet>
      <dgm:spPr/>
    </dgm:pt>
    <dgm:pt modelId="{A936577A-2A51-43E6-A4E0-399D3564759B}" type="pres">
      <dgm:prSet presAssocID="{1790A889-8941-4EEF-883D-0AF5F0567B26}" presName="sibTrans" presStyleCnt="0"/>
      <dgm:spPr/>
    </dgm:pt>
    <dgm:pt modelId="{0EB42B1B-2E23-45B5-906A-B34C2D8726ED}" type="pres">
      <dgm:prSet presAssocID="{35F03E2A-6CDF-459E-A836-E0DCD5FDB190}" presName="compNode" presStyleCnt="0"/>
      <dgm:spPr/>
    </dgm:pt>
    <dgm:pt modelId="{BCAE66BD-1B1B-4911-91E7-B09884BAFD8B}" type="pres">
      <dgm:prSet presAssocID="{35F03E2A-6CDF-459E-A836-E0DCD5FDB190}" presName="bgRect" presStyleLbl="bgShp" presStyleIdx="1" presStyleCnt="3"/>
      <dgm:spPr/>
    </dgm:pt>
    <dgm:pt modelId="{FD273193-4969-4E61-B57E-196E5BF98504}" type="pres">
      <dgm:prSet presAssocID="{35F03E2A-6CDF-459E-A836-E0DCD5FDB19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avel"/>
        </a:ext>
      </dgm:extLst>
    </dgm:pt>
    <dgm:pt modelId="{F2F96A8F-547F-4439-B02E-C65A0F143969}" type="pres">
      <dgm:prSet presAssocID="{35F03E2A-6CDF-459E-A836-E0DCD5FDB190}" presName="spaceRect" presStyleCnt="0"/>
      <dgm:spPr/>
    </dgm:pt>
    <dgm:pt modelId="{4F481AB4-BB63-4B4D-8637-4B03926619A3}" type="pres">
      <dgm:prSet presAssocID="{35F03E2A-6CDF-459E-A836-E0DCD5FDB190}" presName="parTx" presStyleLbl="revTx" presStyleIdx="1" presStyleCnt="3">
        <dgm:presLayoutVars>
          <dgm:chMax val="0"/>
          <dgm:chPref val="0"/>
        </dgm:presLayoutVars>
      </dgm:prSet>
      <dgm:spPr/>
    </dgm:pt>
    <dgm:pt modelId="{848CF754-3E43-4356-B4D9-519EF5639927}" type="pres">
      <dgm:prSet presAssocID="{322EE130-DDC9-47F1-AC46-5585FA73DD44}" presName="sibTrans" presStyleCnt="0"/>
      <dgm:spPr/>
    </dgm:pt>
    <dgm:pt modelId="{43E2C6DA-7879-4937-B533-35F12196A84A}" type="pres">
      <dgm:prSet presAssocID="{F5EF4CAD-B3FE-4676-8F9E-BD78A95AA089}" presName="compNode" presStyleCnt="0"/>
      <dgm:spPr/>
    </dgm:pt>
    <dgm:pt modelId="{25EE8307-8167-4D0E-8870-A54DF568F0D4}" type="pres">
      <dgm:prSet presAssocID="{F5EF4CAD-B3FE-4676-8F9E-BD78A95AA089}" presName="bgRect" presStyleLbl="bgShp" presStyleIdx="2" presStyleCnt="3"/>
      <dgm:spPr/>
    </dgm:pt>
    <dgm:pt modelId="{63CDABB0-7F3A-46C7-8820-588A597699C1}" type="pres">
      <dgm:prSet presAssocID="{F5EF4CAD-B3FE-4676-8F9E-BD78A95AA08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ales of Justice"/>
        </a:ext>
      </dgm:extLst>
    </dgm:pt>
    <dgm:pt modelId="{E67F0EA3-EB78-4ABB-9A12-D415C402B86D}" type="pres">
      <dgm:prSet presAssocID="{F5EF4CAD-B3FE-4676-8F9E-BD78A95AA089}" presName="spaceRect" presStyleCnt="0"/>
      <dgm:spPr/>
    </dgm:pt>
    <dgm:pt modelId="{42083775-59F6-4F9B-BB08-7E95DEC2EA05}" type="pres">
      <dgm:prSet presAssocID="{F5EF4CAD-B3FE-4676-8F9E-BD78A95AA089}" presName="parTx" presStyleLbl="revTx" presStyleIdx="2" presStyleCnt="3">
        <dgm:presLayoutVars>
          <dgm:chMax val="0"/>
          <dgm:chPref val="0"/>
        </dgm:presLayoutVars>
      </dgm:prSet>
      <dgm:spPr/>
    </dgm:pt>
  </dgm:ptLst>
  <dgm:cxnLst>
    <dgm:cxn modelId="{5FC46E48-0872-4C57-89E7-1826A0FD832E}" type="presOf" srcId="{5F7FC434-326B-496D-9544-FD3D6267034F}" destId="{699D007E-404D-4ABE-8F37-9F9A6899B9CE}" srcOrd="0" destOrd="0" presId="urn:microsoft.com/office/officeart/2018/2/layout/IconVerticalSolidList"/>
    <dgm:cxn modelId="{D0B14452-8A6F-4432-B8CF-C59361694BF1}" type="presOf" srcId="{35F03E2A-6CDF-459E-A836-E0DCD5FDB190}" destId="{4F481AB4-BB63-4B4D-8637-4B03926619A3}" srcOrd="0" destOrd="0" presId="urn:microsoft.com/office/officeart/2018/2/layout/IconVerticalSolidList"/>
    <dgm:cxn modelId="{53EF7478-2EC9-49E0-B07F-1FB22811103E}" srcId="{5F7FC434-326B-496D-9544-FD3D6267034F}" destId="{F603B5C4-5CB8-4A46-8941-182C3FE42418}" srcOrd="0" destOrd="0" parTransId="{D9B99622-8627-4AF9-9767-4306E41D8E95}" sibTransId="{1790A889-8941-4EEF-883D-0AF5F0567B26}"/>
    <dgm:cxn modelId="{9A7ECFB8-EC3A-47C8-9D00-4653A37E2B13}" srcId="{5F7FC434-326B-496D-9544-FD3D6267034F}" destId="{35F03E2A-6CDF-459E-A836-E0DCD5FDB190}" srcOrd="1" destOrd="0" parTransId="{56D5C97B-1DD7-4637-A8B6-FC662AFCC3A6}" sibTransId="{322EE130-DDC9-47F1-AC46-5585FA73DD44}"/>
    <dgm:cxn modelId="{AC82C0D0-C666-46C1-B48D-73B264964972}" srcId="{5F7FC434-326B-496D-9544-FD3D6267034F}" destId="{F5EF4CAD-B3FE-4676-8F9E-BD78A95AA089}" srcOrd="2" destOrd="0" parTransId="{5E4D8492-B13F-4D70-A413-16459AAAD21A}" sibTransId="{C3C03A9D-A857-4366-B6E2-85B35A33C1CA}"/>
    <dgm:cxn modelId="{DB367BE3-A9F4-47CF-8FB1-EA36B1B4D51D}" type="presOf" srcId="{F603B5C4-5CB8-4A46-8941-182C3FE42418}" destId="{EB14B99A-CAB3-4EE0-BD87-21A60926F740}" srcOrd="0" destOrd="0" presId="urn:microsoft.com/office/officeart/2018/2/layout/IconVerticalSolidList"/>
    <dgm:cxn modelId="{15EEB5F0-7F98-46AA-AA5F-7BA0A9804EAB}" type="presOf" srcId="{F5EF4CAD-B3FE-4676-8F9E-BD78A95AA089}" destId="{42083775-59F6-4F9B-BB08-7E95DEC2EA05}" srcOrd="0" destOrd="0" presId="urn:microsoft.com/office/officeart/2018/2/layout/IconVerticalSolidList"/>
    <dgm:cxn modelId="{AA80146F-2AAB-4AB3-A4A9-41D75775BA91}" type="presParOf" srcId="{699D007E-404D-4ABE-8F37-9F9A6899B9CE}" destId="{B1D2243D-9910-4256-9D64-0BE2970CABDE}" srcOrd="0" destOrd="0" presId="urn:microsoft.com/office/officeart/2018/2/layout/IconVerticalSolidList"/>
    <dgm:cxn modelId="{DF2F7F3C-BB29-4640-A8FE-B6E37C437BAB}" type="presParOf" srcId="{B1D2243D-9910-4256-9D64-0BE2970CABDE}" destId="{54341051-7F33-47A6-8F2C-87FE86BD5CB3}" srcOrd="0" destOrd="0" presId="urn:microsoft.com/office/officeart/2018/2/layout/IconVerticalSolidList"/>
    <dgm:cxn modelId="{126FE52C-A580-43BC-832F-4B4B7CCF28C0}" type="presParOf" srcId="{B1D2243D-9910-4256-9D64-0BE2970CABDE}" destId="{9D8B644A-A2A0-4521-B353-246C7719ECB2}" srcOrd="1" destOrd="0" presId="urn:microsoft.com/office/officeart/2018/2/layout/IconVerticalSolidList"/>
    <dgm:cxn modelId="{1D10818E-5D2B-42F2-9662-37E69B4FDDDF}" type="presParOf" srcId="{B1D2243D-9910-4256-9D64-0BE2970CABDE}" destId="{85106CC0-85D5-4BC7-A175-34D2EF449962}" srcOrd="2" destOrd="0" presId="urn:microsoft.com/office/officeart/2018/2/layout/IconVerticalSolidList"/>
    <dgm:cxn modelId="{F5904CE0-283A-4B13-818D-40CE6A482F42}" type="presParOf" srcId="{B1D2243D-9910-4256-9D64-0BE2970CABDE}" destId="{EB14B99A-CAB3-4EE0-BD87-21A60926F740}" srcOrd="3" destOrd="0" presId="urn:microsoft.com/office/officeart/2018/2/layout/IconVerticalSolidList"/>
    <dgm:cxn modelId="{32E66902-EF21-4B3F-B135-CAB92319E0C1}" type="presParOf" srcId="{699D007E-404D-4ABE-8F37-9F9A6899B9CE}" destId="{A936577A-2A51-43E6-A4E0-399D3564759B}" srcOrd="1" destOrd="0" presId="urn:microsoft.com/office/officeart/2018/2/layout/IconVerticalSolidList"/>
    <dgm:cxn modelId="{7C20FADE-B751-4EB8-95D9-282BEE27C8DC}" type="presParOf" srcId="{699D007E-404D-4ABE-8F37-9F9A6899B9CE}" destId="{0EB42B1B-2E23-45B5-906A-B34C2D8726ED}" srcOrd="2" destOrd="0" presId="urn:microsoft.com/office/officeart/2018/2/layout/IconVerticalSolidList"/>
    <dgm:cxn modelId="{A6A1EFCB-8C39-485E-82A6-CAA1E521B833}" type="presParOf" srcId="{0EB42B1B-2E23-45B5-906A-B34C2D8726ED}" destId="{BCAE66BD-1B1B-4911-91E7-B09884BAFD8B}" srcOrd="0" destOrd="0" presId="urn:microsoft.com/office/officeart/2018/2/layout/IconVerticalSolidList"/>
    <dgm:cxn modelId="{985BA989-8955-450E-B3DC-0EFA74F71E83}" type="presParOf" srcId="{0EB42B1B-2E23-45B5-906A-B34C2D8726ED}" destId="{FD273193-4969-4E61-B57E-196E5BF98504}" srcOrd="1" destOrd="0" presId="urn:microsoft.com/office/officeart/2018/2/layout/IconVerticalSolidList"/>
    <dgm:cxn modelId="{B0D4B4D6-F80D-43FD-82CA-9A393B57709F}" type="presParOf" srcId="{0EB42B1B-2E23-45B5-906A-B34C2D8726ED}" destId="{F2F96A8F-547F-4439-B02E-C65A0F143969}" srcOrd="2" destOrd="0" presId="urn:microsoft.com/office/officeart/2018/2/layout/IconVerticalSolidList"/>
    <dgm:cxn modelId="{A947DF0D-6254-4040-B79B-D4B6266DF3CB}" type="presParOf" srcId="{0EB42B1B-2E23-45B5-906A-B34C2D8726ED}" destId="{4F481AB4-BB63-4B4D-8637-4B03926619A3}" srcOrd="3" destOrd="0" presId="urn:microsoft.com/office/officeart/2018/2/layout/IconVerticalSolidList"/>
    <dgm:cxn modelId="{1FFE8C41-FCA0-4B85-95F9-919C2FDD4E3D}" type="presParOf" srcId="{699D007E-404D-4ABE-8F37-9F9A6899B9CE}" destId="{848CF754-3E43-4356-B4D9-519EF5639927}" srcOrd="3" destOrd="0" presId="urn:microsoft.com/office/officeart/2018/2/layout/IconVerticalSolidList"/>
    <dgm:cxn modelId="{A9EE4AEF-B96D-490B-B772-132829A49648}" type="presParOf" srcId="{699D007E-404D-4ABE-8F37-9F9A6899B9CE}" destId="{43E2C6DA-7879-4937-B533-35F12196A84A}" srcOrd="4" destOrd="0" presId="urn:microsoft.com/office/officeart/2018/2/layout/IconVerticalSolidList"/>
    <dgm:cxn modelId="{411D5ABF-0F21-4400-A1D9-160B087C8B05}" type="presParOf" srcId="{43E2C6DA-7879-4937-B533-35F12196A84A}" destId="{25EE8307-8167-4D0E-8870-A54DF568F0D4}" srcOrd="0" destOrd="0" presId="urn:microsoft.com/office/officeart/2018/2/layout/IconVerticalSolidList"/>
    <dgm:cxn modelId="{E4A3DCD8-AD6E-4EFB-A75D-FA349F71C877}" type="presParOf" srcId="{43E2C6DA-7879-4937-B533-35F12196A84A}" destId="{63CDABB0-7F3A-46C7-8820-588A597699C1}" srcOrd="1" destOrd="0" presId="urn:microsoft.com/office/officeart/2018/2/layout/IconVerticalSolidList"/>
    <dgm:cxn modelId="{B75B1BEA-AF0A-4183-B3D7-BC0C428C0CC7}" type="presParOf" srcId="{43E2C6DA-7879-4937-B533-35F12196A84A}" destId="{E67F0EA3-EB78-4ABB-9A12-D415C402B86D}" srcOrd="2" destOrd="0" presId="urn:microsoft.com/office/officeart/2018/2/layout/IconVerticalSolidList"/>
    <dgm:cxn modelId="{FA537FE0-8279-4FC2-9F04-A152E8CCF213}" type="presParOf" srcId="{43E2C6DA-7879-4937-B533-35F12196A84A}" destId="{42083775-59F6-4F9B-BB08-7E95DEC2EA0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1525820-4E3C-4EAA-9952-8092B73E97A4}"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36A1C28-8A0E-4EC7-AEFB-F67FC7BFDFE8}">
      <dgm:prSet custT="1"/>
      <dgm:spPr/>
      <dgm:t>
        <a:bodyPr/>
        <a:lstStyle/>
        <a:p>
          <a:r>
            <a:rPr lang="en-US" sz="2400" b="1" dirty="0"/>
            <a:t>Client Screening &amp; Triage</a:t>
          </a:r>
          <a:endParaRPr lang="en-US" sz="2400" dirty="0"/>
        </a:p>
      </dgm:t>
    </dgm:pt>
    <dgm:pt modelId="{517F112F-7CC7-4504-9F8B-CAF652EE0E2A}" type="parTrans" cxnId="{D2DD0794-4B7F-4AD9-B3CE-B5DB8622FDC9}">
      <dgm:prSet/>
      <dgm:spPr/>
      <dgm:t>
        <a:bodyPr/>
        <a:lstStyle/>
        <a:p>
          <a:endParaRPr lang="en-US"/>
        </a:p>
      </dgm:t>
    </dgm:pt>
    <dgm:pt modelId="{4F95094C-E1A0-4A65-92B6-7A4535C7204A}" type="sibTrans" cxnId="{D2DD0794-4B7F-4AD9-B3CE-B5DB8622FDC9}">
      <dgm:prSet/>
      <dgm:spPr/>
      <dgm:t>
        <a:bodyPr/>
        <a:lstStyle/>
        <a:p>
          <a:endParaRPr lang="en-US"/>
        </a:p>
      </dgm:t>
    </dgm:pt>
    <dgm:pt modelId="{85FDB32B-9EE6-4D8E-AC13-F1EB4827B9CF}">
      <dgm:prSet custT="1"/>
      <dgm:spPr/>
      <dgm:t>
        <a:bodyPr/>
        <a:lstStyle/>
        <a:p>
          <a:r>
            <a:rPr lang="en-US" sz="2400" b="1" dirty="0"/>
            <a:t>Document Management &amp; Analysis.  </a:t>
          </a:r>
          <a:endParaRPr lang="en-US" sz="2400" dirty="0"/>
        </a:p>
      </dgm:t>
    </dgm:pt>
    <dgm:pt modelId="{CD061F01-5B89-439F-8FD4-7C82CFB36121}" type="parTrans" cxnId="{344ADF9B-448F-457A-A217-9D16837F5697}">
      <dgm:prSet/>
      <dgm:spPr/>
      <dgm:t>
        <a:bodyPr/>
        <a:lstStyle/>
        <a:p>
          <a:endParaRPr lang="en-US"/>
        </a:p>
      </dgm:t>
    </dgm:pt>
    <dgm:pt modelId="{3BE528C5-1E59-4C89-97CE-80D3DABE3103}" type="sibTrans" cxnId="{344ADF9B-448F-457A-A217-9D16837F5697}">
      <dgm:prSet/>
      <dgm:spPr/>
      <dgm:t>
        <a:bodyPr/>
        <a:lstStyle/>
        <a:p>
          <a:endParaRPr lang="en-US"/>
        </a:p>
      </dgm:t>
    </dgm:pt>
    <dgm:pt modelId="{B763D2AE-E85C-4904-B8F3-D960E7E2CFEB}">
      <dgm:prSet custT="1"/>
      <dgm:spPr/>
      <dgm:t>
        <a:bodyPr/>
        <a:lstStyle/>
        <a:p>
          <a:r>
            <a:rPr lang="en-US" sz="2400" b="1" dirty="0">
              <a:effectLst>
                <a:outerShdw blurRad="38100" dist="38100" dir="2700000" algn="tl">
                  <a:srgbClr val="000000">
                    <a:alpha val="43137"/>
                  </a:srgbClr>
                </a:outerShdw>
              </a:effectLst>
            </a:rPr>
            <a:t>Law School-Supported Websites for Public </a:t>
          </a:r>
        </a:p>
      </dgm:t>
    </dgm:pt>
    <dgm:pt modelId="{C5FF92AD-6D3E-4BAA-8DD0-F61AB874E634}" type="parTrans" cxnId="{891B2789-C988-49C3-88B8-BF5591335CB8}">
      <dgm:prSet/>
      <dgm:spPr/>
      <dgm:t>
        <a:bodyPr/>
        <a:lstStyle/>
        <a:p>
          <a:endParaRPr lang="en-US"/>
        </a:p>
      </dgm:t>
    </dgm:pt>
    <dgm:pt modelId="{0C032EFD-FF71-430B-94D3-7792EB37538F}" type="sibTrans" cxnId="{891B2789-C988-49C3-88B8-BF5591335CB8}">
      <dgm:prSet/>
      <dgm:spPr/>
      <dgm:t>
        <a:bodyPr/>
        <a:lstStyle/>
        <a:p>
          <a:endParaRPr lang="en-US"/>
        </a:p>
      </dgm:t>
    </dgm:pt>
    <dgm:pt modelId="{0C5CF9E8-E566-4DFF-89B1-2A8CE4E6970D}" type="pres">
      <dgm:prSet presAssocID="{A1525820-4E3C-4EAA-9952-8092B73E97A4}" presName="root" presStyleCnt="0">
        <dgm:presLayoutVars>
          <dgm:dir/>
          <dgm:resizeHandles val="exact"/>
        </dgm:presLayoutVars>
      </dgm:prSet>
      <dgm:spPr/>
    </dgm:pt>
    <dgm:pt modelId="{0D4C7C22-DA74-4DBA-9628-2F2EC888E794}" type="pres">
      <dgm:prSet presAssocID="{A1525820-4E3C-4EAA-9952-8092B73E97A4}" presName="container" presStyleCnt="0">
        <dgm:presLayoutVars>
          <dgm:dir/>
          <dgm:resizeHandles val="exact"/>
        </dgm:presLayoutVars>
      </dgm:prSet>
      <dgm:spPr/>
    </dgm:pt>
    <dgm:pt modelId="{FB44B82F-CC78-43D6-82E4-8652162CC0FF}" type="pres">
      <dgm:prSet presAssocID="{F36A1C28-8A0E-4EC7-AEFB-F67FC7BFDFE8}" presName="compNode" presStyleCnt="0"/>
      <dgm:spPr/>
    </dgm:pt>
    <dgm:pt modelId="{453DF124-36B1-4F89-B6A6-CCD8CD7048F2}" type="pres">
      <dgm:prSet presAssocID="{F36A1C28-8A0E-4EC7-AEFB-F67FC7BFDFE8}" presName="iconBgRect" presStyleLbl="bgShp" presStyleIdx="0" presStyleCnt="3"/>
      <dgm:spPr/>
    </dgm:pt>
    <dgm:pt modelId="{E0C1BD7A-4FC2-4F15-B706-9BBDB83E7B88}" type="pres">
      <dgm:prSet presAssocID="{F36A1C28-8A0E-4EC7-AEFB-F67FC7BFDFE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E24BA6D6-6211-4171-9028-912A041AEAE0}" type="pres">
      <dgm:prSet presAssocID="{F36A1C28-8A0E-4EC7-AEFB-F67FC7BFDFE8}" presName="spaceRect" presStyleCnt="0"/>
      <dgm:spPr/>
    </dgm:pt>
    <dgm:pt modelId="{D026791E-E1CC-4091-B6B4-4A3967FD0DB8}" type="pres">
      <dgm:prSet presAssocID="{F36A1C28-8A0E-4EC7-AEFB-F67FC7BFDFE8}" presName="textRect" presStyleLbl="revTx" presStyleIdx="0" presStyleCnt="3" custScaleY="186217">
        <dgm:presLayoutVars>
          <dgm:chMax val="1"/>
          <dgm:chPref val="1"/>
        </dgm:presLayoutVars>
      </dgm:prSet>
      <dgm:spPr/>
    </dgm:pt>
    <dgm:pt modelId="{C216E534-C7A7-4F8B-B996-B6328CA95E0E}" type="pres">
      <dgm:prSet presAssocID="{4F95094C-E1A0-4A65-92B6-7A4535C7204A}" presName="sibTrans" presStyleLbl="sibTrans2D1" presStyleIdx="0" presStyleCnt="0"/>
      <dgm:spPr/>
    </dgm:pt>
    <dgm:pt modelId="{B42BCD5C-D278-4A51-BEDF-0C6439012127}" type="pres">
      <dgm:prSet presAssocID="{85FDB32B-9EE6-4D8E-AC13-F1EB4827B9CF}" presName="compNode" presStyleCnt="0"/>
      <dgm:spPr/>
    </dgm:pt>
    <dgm:pt modelId="{F846B3A7-BA89-46EC-8ADD-89DD1505D54B}" type="pres">
      <dgm:prSet presAssocID="{85FDB32B-9EE6-4D8E-AC13-F1EB4827B9CF}" presName="iconBgRect" presStyleLbl="bgShp" presStyleIdx="1" presStyleCnt="3"/>
      <dgm:spPr/>
    </dgm:pt>
    <dgm:pt modelId="{1069E8D9-C80F-40EF-9969-4291F5E0C2FE}" type="pres">
      <dgm:prSet presAssocID="{85FDB32B-9EE6-4D8E-AC13-F1EB4827B9C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C0DEFDCB-CAF1-4E2D-8D49-C6539253A461}" type="pres">
      <dgm:prSet presAssocID="{85FDB32B-9EE6-4D8E-AC13-F1EB4827B9CF}" presName="spaceRect" presStyleCnt="0"/>
      <dgm:spPr/>
    </dgm:pt>
    <dgm:pt modelId="{67486353-9089-4837-9458-EC9BFE25302E}" type="pres">
      <dgm:prSet presAssocID="{85FDB32B-9EE6-4D8E-AC13-F1EB4827B9CF}" presName="textRect" presStyleLbl="revTx" presStyleIdx="1" presStyleCnt="3" custScaleY="196192">
        <dgm:presLayoutVars>
          <dgm:chMax val="1"/>
          <dgm:chPref val="1"/>
        </dgm:presLayoutVars>
      </dgm:prSet>
      <dgm:spPr/>
    </dgm:pt>
    <dgm:pt modelId="{95B31DA3-9DA7-4EA5-8284-6E81DF9D1EE7}" type="pres">
      <dgm:prSet presAssocID="{3BE528C5-1E59-4C89-97CE-80D3DABE3103}" presName="sibTrans" presStyleLbl="sibTrans2D1" presStyleIdx="0" presStyleCnt="0"/>
      <dgm:spPr/>
    </dgm:pt>
    <dgm:pt modelId="{5F4F9D9B-10FF-4CA2-BC9A-F74C7383E65F}" type="pres">
      <dgm:prSet presAssocID="{B763D2AE-E85C-4904-B8F3-D960E7E2CFEB}" presName="compNode" presStyleCnt="0"/>
      <dgm:spPr/>
    </dgm:pt>
    <dgm:pt modelId="{E262871F-F61E-4511-81F0-6F62AE4A6F9B}" type="pres">
      <dgm:prSet presAssocID="{B763D2AE-E85C-4904-B8F3-D960E7E2CFEB}" presName="iconBgRect" presStyleLbl="bgShp" presStyleIdx="2" presStyleCnt="3"/>
      <dgm:spPr/>
    </dgm:pt>
    <dgm:pt modelId="{2B24FB88-B0CB-4382-8D44-1A6AFA07C13C}" type="pres">
      <dgm:prSet presAssocID="{B763D2AE-E85C-4904-B8F3-D960E7E2CFE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074BF034-1783-4340-8A57-48C1AA1851C0}" type="pres">
      <dgm:prSet presAssocID="{B763D2AE-E85C-4904-B8F3-D960E7E2CFEB}" presName="spaceRect" presStyleCnt="0"/>
      <dgm:spPr/>
    </dgm:pt>
    <dgm:pt modelId="{2EF11872-EA55-4310-9DA2-FD00E96F816D}" type="pres">
      <dgm:prSet presAssocID="{B763D2AE-E85C-4904-B8F3-D960E7E2CFEB}" presName="textRect" presStyleLbl="revTx" presStyleIdx="2" presStyleCnt="3" custScaleY="202797">
        <dgm:presLayoutVars>
          <dgm:chMax val="1"/>
          <dgm:chPref val="1"/>
        </dgm:presLayoutVars>
      </dgm:prSet>
      <dgm:spPr/>
    </dgm:pt>
  </dgm:ptLst>
  <dgm:cxnLst>
    <dgm:cxn modelId="{4953AB5E-263B-4CB9-B5A4-6C8B6803023C}" type="presOf" srcId="{3BE528C5-1E59-4C89-97CE-80D3DABE3103}" destId="{95B31DA3-9DA7-4EA5-8284-6E81DF9D1EE7}" srcOrd="0" destOrd="0" presId="urn:microsoft.com/office/officeart/2018/2/layout/IconCircleList"/>
    <dgm:cxn modelId="{945A2379-B9F0-44E0-9EEA-677E6A8C12CF}" type="presOf" srcId="{F36A1C28-8A0E-4EC7-AEFB-F67FC7BFDFE8}" destId="{D026791E-E1CC-4091-B6B4-4A3967FD0DB8}" srcOrd="0" destOrd="0" presId="urn:microsoft.com/office/officeart/2018/2/layout/IconCircleList"/>
    <dgm:cxn modelId="{CDFAAE59-EF5A-422F-B6C9-83F43AE837B0}" type="presOf" srcId="{4F95094C-E1A0-4A65-92B6-7A4535C7204A}" destId="{C216E534-C7A7-4F8B-B996-B6328CA95E0E}" srcOrd="0" destOrd="0" presId="urn:microsoft.com/office/officeart/2018/2/layout/IconCircleList"/>
    <dgm:cxn modelId="{40EB9B83-97D3-48C6-9CD3-CCE05CFC28C7}" type="presOf" srcId="{B763D2AE-E85C-4904-B8F3-D960E7E2CFEB}" destId="{2EF11872-EA55-4310-9DA2-FD00E96F816D}" srcOrd="0" destOrd="0" presId="urn:microsoft.com/office/officeart/2018/2/layout/IconCircleList"/>
    <dgm:cxn modelId="{891B2789-C988-49C3-88B8-BF5591335CB8}" srcId="{A1525820-4E3C-4EAA-9952-8092B73E97A4}" destId="{B763D2AE-E85C-4904-B8F3-D960E7E2CFEB}" srcOrd="2" destOrd="0" parTransId="{C5FF92AD-6D3E-4BAA-8DD0-F61AB874E634}" sibTransId="{0C032EFD-FF71-430B-94D3-7792EB37538F}"/>
    <dgm:cxn modelId="{D2DD0794-4B7F-4AD9-B3CE-B5DB8622FDC9}" srcId="{A1525820-4E3C-4EAA-9952-8092B73E97A4}" destId="{F36A1C28-8A0E-4EC7-AEFB-F67FC7BFDFE8}" srcOrd="0" destOrd="0" parTransId="{517F112F-7CC7-4504-9F8B-CAF652EE0E2A}" sibTransId="{4F95094C-E1A0-4A65-92B6-7A4535C7204A}"/>
    <dgm:cxn modelId="{344ADF9B-448F-457A-A217-9D16837F5697}" srcId="{A1525820-4E3C-4EAA-9952-8092B73E97A4}" destId="{85FDB32B-9EE6-4D8E-AC13-F1EB4827B9CF}" srcOrd="1" destOrd="0" parTransId="{CD061F01-5B89-439F-8FD4-7C82CFB36121}" sibTransId="{3BE528C5-1E59-4C89-97CE-80D3DABE3103}"/>
    <dgm:cxn modelId="{C7F95BBF-2E7B-46FA-8951-0945B4DD8787}" type="presOf" srcId="{85FDB32B-9EE6-4D8E-AC13-F1EB4827B9CF}" destId="{67486353-9089-4837-9458-EC9BFE25302E}" srcOrd="0" destOrd="0" presId="urn:microsoft.com/office/officeart/2018/2/layout/IconCircleList"/>
    <dgm:cxn modelId="{76D4C6F6-5912-4B91-BD9A-3FF38FA0406E}" type="presOf" srcId="{A1525820-4E3C-4EAA-9952-8092B73E97A4}" destId="{0C5CF9E8-E566-4DFF-89B1-2A8CE4E6970D}" srcOrd="0" destOrd="0" presId="urn:microsoft.com/office/officeart/2018/2/layout/IconCircleList"/>
    <dgm:cxn modelId="{FC50BC6A-5333-4DAD-BA4D-906F4F9BAF92}" type="presParOf" srcId="{0C5CF9E8-E566-4DFF-89B1-2A8CE4E6970D}" destId="{0D4C7C22-DA74-4DBA-9628-2F2EC888E794}" srcOrd="0" destOrd="0" presId="urn:microsoft.com/office/officeart/2018/2/layout/IconCircleList"/>
    <dgm:cxn modelId="{E77FF946-D917-4D39-B873-1E557BF5B333}" type="presParOf" srcId="{0D4C7C22-DA74-4DBA-9628-2F2EC888E794}" destId="{FB44B82F-CC78-43D6-82E4-8652162CC0FF}" srcOrd="0" destOrd="0" presId="urn:microsoft.com/office/officeart/2018/2/layout/IconCircleList"/>
    <dgm:cxn modelId="{F9BF3D4D-56CD-420B-8F8D-4E824D8982B2}" type="presParOf" srcId="{FB44B82F-CC78-43D6-82E4-8652162CC0FF}" destId="{453DF124-36B1-4F89-B6A6-CCD8CD7048F2}" srcOrd="0" destOrd="0" presId="urn:microsoft.com/office/officeart/2018/2/layout/IconCircleList"/>
    <dgm:cxn modelId="{86AC63F8-0B23-4F86-98EB-CAA6524A91FA}" type="presParOf" srcId="{FB44B82F-CC78-43D6-82E4-8652162CC0FF}" destId="{E0C1BD7A-4FC2-4F15-B706-9BBDB83E7B88}" srcOrd="1" destOrd="0" presId="urn:microsoft.com/office/officeart/2018/2/layout/IconCircleList"/>
    <dgm:cxn modelId="{BBE9B770-F4C4-4E4C-BEA1-039010FA36F1}" type="presParOf" srcId="{FB44B82F-CC78-43D6-82E4-8652162CC0FF}" destId="{E24BA6D6-6211-4171-9028-912A041AEAE0}" srcOrd="2" destOrd="0" presId="urn:microsoft.com/office/officeart/2018/2/layout/IconCircleList"/>
    <dgm:cxn modelId="{1BAE265A-46BF-4FBE-8A37-919B0E553FE2}" type="presParOf" srcId="{FB44B82F-CC78-43D6-82E4-8652162CC0FF}" destId="{D026791E-E1CC-4091-B6B4-4A3967FD0DB8}" srcOrd="3" destOrd="0" presId="urn:microsoft.com/office/officeart/2018/2/layout/IconCircleList"/>
    <dgm:cxn modelId="{89733180-A253-4E09-B130-7D978CC40E2D}" type="presParOf" srcId="{0D4C7C22-DA74-4DBA-9628-2F2EC888E794}" destId="{C216E534-C7A7-4F8B-B996-B6328CA95E0E}" srcOrd="1" destOrd="0" presId="urn:microsoft.com/office/officeart/2018/2/layout/IconCircleList"/>
    <dgm:cxn modelId="{8C3E0C32-9F41-4043-84DB-4B7C47BA3CEC}" type="presParOf" srcId="{0D4C7C22-DA74-4DBA-9628-2F2EC888E794}" destId="{B42BCD5C-D278-4A51-BEDF-0C6439012127}" srcOrd="2" destOrd="0" presId="urn:microsoft.com/office/officeart/2018/2/layout/IconCircleList"/>
    <dgm:cxn modelId="{DAD1AE7B-CD1C-4BF5-B23D-3086E13FEAEE}" type="presParOf" srcId="{B42BCD5C-D278-4A51-BEDF-0C6439012127}" destId="{F846B3A7-BA89-46EC-8ADD-89DD1505D54B}" srcOrd="0" destOrd="0" presId="urn:microsoft.com/office/officeart/2018/2/layout/IconCircleList"/>
    <dgm:cxn modelId="{A0F51600-8BF9-4445-8B52-A079D5B1BAC6}" type="presParOf" srcId="{B42BCD5C-D278-4A51-BEDF-0C6439012127}" destId="{1069E8D9-C80F-40EF-9969-4291F5E0C2FE}" srcOrd="1" destOrd="0" presId="urn:microsoft.com/office/officeart/2018/2/layout/IconCircleList"/>
    <dgm:cxn modelId="{4E8AE43E-84C5-4973-8EC6-78CE79AB3808}" type="presParOf" srcId="{B42BCD5C-D278-4A51-BEDF-0C6439012127}" destId="{C0DEFDCB-CAF1-4E2D-8D49-C6539253A461}" srcOrd="2" destOrd="0" presId="urn:microsoft.com/office/officeart/2018/2/layout/IconCircleList"/>
    <dgm:cxn modelId="{80BBC745-B836-4EE0-BF03-D52FDC067902}" type="presParOf" srcId="{B42BCD5C-D278-4A51-BEDF-0C6439012127}" destId="{67486353-9089-4837-9458-EC9BFE25302E}" srcOrd="3" destOrd="0" presId="urn:microsoft.com/office/officeart/2018/2/layout/IconCircleList"/>
    <dgm:cxn modelId="{11B5B91E-50E3-413C-B7A4-929A70AFC70A}" type="presParOf" srcId="{0D4C7C22-DA74-4DBA-9628-2F2EC888E794}" destId="{95B31DA3-9DA7-4EA5-8284-6E81DF9D1EE7}" srcOrd="3" destOrd="0" presId="urn:microsoft.com/office/officeart/2018/2/layout/IconCircleList"/>
    <dgm:cxn modelId="{8DB15064-5474-46FA-9E84-B54741C0D2C0}" type="presParOf" srcId="{0D4C7C22-DA74-4DBA-9628-2F2EC888E794}" destId="{5F4F9D9B-10FF-4CA2-BC9A-F74C7383E65F}" srcOrd="4" destOrd="0" presId="urn:microsoft.com/office/officeart/2018/2/layout/IconCircleList"/>
    <dgm:cxn modelId="{676D00FA-30B0-4D76-8F5C-274E649A645E}" type="presParOf" srcId="{5F4F9D9B-10FF-4CA2-BC9A-F74C7383E65F}" destId="{E262871F-F61E-4511-81F0-6F62AE4A6F9B}" srcOrd="0" destOrd="0" presId="urn:microsoft.com/office/officeart/2018/2/layout/IconCircleList"/>
    <dgm:cxn modelId="{19A1D477-651D-43E1-B6B9-5B8BC5106368}" type="presParOf" srcId="{5F4F9D9B-10FF-4CA2-BC9A-F74C7383E65F}" destId="{2B24FB88-B0CB-4382-8D44-1A6AFA07C13C}" srcOrd="1" destOrd="0" presId="urn:microsoft.com/office/officeart/2018/2/layout/IconCircleList"/>
    <dgm:cxn modelId="{6161760A-A3EC-457C-A4C1-6CBE105AEE50}" type="presParOf" srcId="{5F4F9D9B-10FF-4CA2-BC9A-F74C7383E65F}" destId="{074BF034-1783-4340-8A57-48C1AA1851C0}" srcOrd="2" destOrd="0" presId="urn:microsoft.com/office/officeart/2018/2/layout/IconCircleList"/>
    <dgm:cxn modelId="{2A0C2FF0-8FB7-449B-96FC-9AF3105A99C7}" type="presParOf" srcId="{5F4F9D9B-10FF-4CA2-BC9A-F74C7383E65F}" destId="{2EF11872-EA55-4310-9DA2-FD00E96F816D}"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D3916-ED7A-4C8C-827D-D3DF64FA8EE8}">
      <dsp:nvSpPr>
        <dsp:cNvPr id="0" name=""/>
        <dsp:cNvSpPr/>
      </dsp:nvSpPr>
      <dsp:spPr>
        <a:xfrm>
          <a:off x="0" y="579506"/>
          <a:ext cx="3345340" cy="33455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7E8B70-DA07-419F-97D1-594C6B74BB38}">
      <dsp:nvSpPr>
        <dsp:cNvPr id="0" name=""/>
        <dsp:cNvSpPr/>
      </dsp:nvSpPr>
      <dsp:spPr>
        <a:xfrm>
          <a:off x="371704" y="932626"/>
          <a:ext cx="3345340" cy="33455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Clients</a:t>
          </a:r>
        </a:p>
        <a:p>
          <a:pPr marL="0" lvl="0" indent="0" algn="ctr" defTabSz="1244600">
            <a:lnSpc>
              <a:spcPct val="90000"/>
            </a:lnSpc>
            <a:spcBef>
              <a:spcPct val="0"/>
            </a:spcBef>
            <a:spcAft>
              <a:spcPct val="35000"/>
            </a:spcAft>
            <a:buNone/>
          </a:pPr>
          <a:r>
            <a:rPr lang="en-US" sz="1900" b="1" kern="1200" dirty="0"/>
            <a:t>(1) interactive + informative websites </a:t>
          </a:r>
        </a:p>
        <a:p>
          <a:pPr marL="0" lvl="0" indent="0" algn="ctr" defTabSz="1244600">
            <a:lnSpc>
              <a:spcPct val="90000"/>
            </a:lnSpc>
            <a:spcBef>
              <a:spcPct val="0"/>
            </a:spcBef>
            <a:spcAft>
              <a:spcPct val="35000"/>
            </a:spcAft>
            <a:buNone/>
          </a:pPr>
          <a:r>
            <a:rPr lang="en-US" sz="1900" b="1" kern="1200" dirty="0"/>
            <a:t>(2) class action plaintiffs and parties </a:t>
          </a:r>
        </a:p>
        <a:p>
          <a:pPr marL="0" lvl="0" indent="0" algn="ctr" defTabSz="1244600">
            <a:lnSpc>
              <a:spcPct val="90000"/>
            </a:lnSpc>
            <a:spcBef>
              <a:spcPct val="0"/>
            </a:spcBef>
            <a:spcAft>
              <a:spcPct val="35000"/>
            </a:spcAft>
            <a:buNone/>
          </a:pPr>
          <a:r>
            <a:rPr lang="en-US" sz="1900" b="1" kern="1200" dirty="0"/>
            <a:t>(3) estimate costs and expected returns + allocate resources. </a:t>
          </a:r>
          <a:endParaRPr lang="en-US" sz="1900" kern="1200" dirty="0"/>
        </a:p>
      </dsp:txBody>
      <dsp:txXfrm>
        <a:off x="469686" y="1030608"/>
        <a:ext cx="3149376" cy="3149582"/>
      </dsp:txXfrm>
    </dsp:sp>
    <dsp:sp modelId="{AD7EBB1C-C5AA-42B7-8CEE-5EAB7B6CEC71}">
      <dsp:nvSpPr>
        <dsp:cNvPr id="0" name=""/>
        <dsp:cNvSpPr/>
      </dsp:nvSpPr>
      <dsp:spPr>
        <a:xfrm>
          <a:off x="4088749" y="507535"/>
          <a:ext cx="3345340" cy="390816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7648B0-3759-4B1B-A8AC-2EB5EB87F403}">
      <dsp:nvSpPr>
        <dsp:cNvPr id="0" name=""/>
        <dsp:cNvSpPr/>
      </dsp:nvSpPr>
      <dsp:spPr>
        <a:xfrm>
          <a:off x="4460454" y="860655"/>
          <a:ext cx="3345340" cy="390816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Automation of Routine Tasks</a:t>
          </a:r>
        </a:p>
        <a:p>
          <a:pPr marL="0" lvl="0" indent="0" algn="ctr" defTabSz="1066800">
            <a:lnSpc>
              <a:spcPct val="90000"/>
            </a:lnSpc>
            <a:spcBef>
              <a:spcPct val="0"/>
            </a:spcBef>
            <a:spcAft>
              <a:spcPct val="35000"/>
            </a:spcAft>
            <a:buNone/>
          </a:pPr>
          <a:r>
            <a:rPr lang="en-US" sz="1900" b="1" kern="1200" dirty="0"/>
            <a:t>(1) conflict of interest </a:t>
          </a:r>
        </a:p>
        <a:p>
          <a:pPr marL="0" lvl="0" indent="0" algn="ctr" defTabSz="1066800">
            <a:lnSpc>
              <a:spcPct val="90000"/>
            </a:lnSpc>
            <a:spcBef>
              <a:spcPct val="0"/>
            </a:spcBef>
            <a:spcAft>
              <a:spcPct val="35000"/>
            </a:spcAft>
            <a:buNone/>
          </a:pPr>
          <a:r>
            <a:rPr lang="en-US" sz="1900" b="1" kern="1200" dirty="0"/>
            <a:t>(2) billing clients</a:t>
          </a:r>
        </a:p>
        <a:p>
          <a:pPr marL="0" lvl="0" indent="0" algn="ctr" defTabSz="1066800">
            <a:lnSpc>
              <a:spcPct val="90000"/>
            </a:lnSpc>
            <a:spcBef>
              <a:spcPct val="0"/>
            </a:spcBef>
            <a:spcAft>
              <a:spcPct val="35000"/>
            </a:spcAft>
            <a:buNone/>
          </a:pPr>
          <a:r>
            <a:rPr lang="en-US" sz="1900" b="1" kern="1200" dirty="0"/>
            <a:t>(3) retrieving dox </a:t>
          </a:r>
        </a:p>
        <a:p>
          <a:pPr marL="0" lvl="0" indent="0" algn="ctr" defTabSz="1066800">
            <a:lnSpc>
              <a:spcPct val="90000"/>
            </a:lnSpc>
            <a:spcBef>
              <a:spcPct val="0"/>
            </a:spcBef>
            <a:spcAft>
              <a:spcPct val="35000"/>
            </a:spcAft>
            <a:buNone/>
          </a:pPr>
          <a:r>
            <a:rPr lang="en-US" sz="1900" b="1" kern="1200" dirty="0"/>
            <a:t>(4) analyzing dox </a:t>
          </a:r>
        </a:p>
        <a:p>
          <a:pPr marL="0" lvl="0" indent="0" algn="ctr" defTabSz="1066800">
            <a:lnSpc>
              <a:spcPct val="90000"/>
            </a:lnSpc>
            <a:spcBef>
              <a:spcPct val="0"/>
            </a:spcBef>
            <a:spcAft>
              <a:spcPct val="35000"/>
            </a:spcAft>
            <a:buNone/>
          </a:pPr>
          <a:r>
            <a:rPr lang="en-US" sz="1900" b="1" kern="1200" dirty="0"/>
            <a:t>(5) reviewing draft contracts etc.</a:t>
          </a:r>
        </a:p>
        <a:p>
          <a:pPr marL="0" lvl="0" indent="0" algn="ctr" defTabSz="1066800">
            <a:lnSpc>
              <a:spcPct val="90000"/>
            </a:lnSpc>
            <a:spcBef>
              <a:spcPct val="0"/>
            </a:spcBef>
            <a:spcAft>
              <a:spcPct val="35000"/>
            </a:spcAft>
            <a:buNone/>
          </a:pPr>
          <a:r>
            <a:rPr lang="en-US" sz="1900" b="1" kern="1200" dirty="0"/>
            <a:t>(6) discovery (TAR)  </a:t>
          </a:r>
          <a:endParaRPr lang="en-US" sz="1900" kern="1200" dirty="0"/>
        </a:p>
      </dsp:txBody>
      <dsp:txXfrm>
        <a:off x="4558436" y="958637"/>
        <a:ext cx="3149376" cy="3712201"/>
      </dsp:txXfrm>
    </dsp:sp>
    <dsp:sp modelId="{2CFE154A-0DAA-48EE-A2DE-5B7D651A19BB}">
      <dsp:nvSpPr>
        <dsp:cNvPr id="0" name=""/>
        <dsp:cNvSpPr/>
      </dsp:nvSpPr>
      <dsp:spPr>
        <a:xfrm>
          <a:off x="8177499" y="579506"/>
          <a:ext cx="3345340" cy="374368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13A67A-7915-4DB1-9C89-40F0209161BB}">
      <dsp:nvSpPr>
        <dsp:cNvPr id="0" name=""/>
        <dsp:cNvSpPr/>
      </dsp:nvSpPr>
      <dsp:spPr>
        <a:xfrm>
          <a:off x="8549204" y="932626"/>
          <a:ext cx="3345340" cy="374368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Legal Research</a:t>
          </a:r>
        </a:p>
        <a:p>
          <a:pPr marL="0" lvl="0" indent="0" algn="ctr" defTabSz="1066800">
            <a:lnSpc>
              <a:spcPct val="90000"/>
            </a:lnSpc>
            <a:spcBef>
              <a:spcPct val="0"/>
            </a:spcBef>
            <a:spcAft>
              <a:spcPct val="35000"/>
            </a:spcAft>
            <a:buNone/>
          </a:pPr>
          <a:r>
            <a:rPr lang="en-US" sz="1900" b="1" kern="1200" dirty="0"/>
            <a:t>(1) judicial decisions </a:t>
          </a:r>
        </a:p>
        <a:p>
          <a:pPr marL="0" lvl="0" indent="0" algn="ctr" defTabSz="1066800">
            <a:lnSpc>
              <a:spcPct val="90000"/>
            </a:lnSpc>
            <a:spcBef>
              <a:spcPct val="0"/>
            </a:spcBef>
            <a:spcAft>
              <a:spcPct val="35000"/>
            </a:spcAft>
            <a:buNone/>
          </a:pPr>
          <a:r>
            <a:rPr lang="en-US" sz="1900" b="1" kern="1200" dirty="0"/>
            <a:t>(2) statutes on point or related statutes </a:t>
          </a:r>
        </a:p>
        <a:p>
          <a:pPr marL="0" lvl="0" indent="0" algn="ctr" defTabSz="1066800">
            <a:lnSpc>
              <a:spcPct val="90000"/>
            </a:lnSpc>
            <a:spcBef>
              <a:spcPct val="0"/>
            </a:spcBef>
            <a:spcAft>
              <a:spcPct val="35000"/>
            </a:spcAft>
            <a:buNone/>
          </a:pPr>
          <a:r>
            <a:rPr lang="en-US" sz="1900" b="1" kern="1200" dirty="0"/>
            <a:t>(3) agency regulations</a:t>
          </a:r>
        </a:p>
        <a:p>
          <a:pPr marL="0" lvl="0" indent="0" algn="ctr" defTabSz="1066800">
            <a:lnSpc>
              <a:spcPct val="90000"/>
            </a:lnSpc>
            <a:spcBef>
              <a:spcPct val="0"/>
            </a:spcBef>
            <a:spcAft>
              <a:spcPct val="35000"/>
            </a:spcAft>
            <a:buNone/>
          </a:pPr>
          <a:r>
            <a:rPr lang="en-US" sz="1900" b="1" kern="1200" dirty="0"/>
            <a:t>(4) Predictions</a:t>
          </a:r>
        </a:p>
        <a:p>
          <a:pPr marL="0" lvl="0" indent="0" algn="ctr" defTabSz="1066800">
            <a:lnSpc>
              <a:spcPct val="90000"/>
            </a:lnSpc>
            <a:spcBef>
              <a:spcPct val="0"/>
            </a:spcBef>
            <a:spcAft>
              <a:spcPct val="35000"/>
            </a:spcAft>
            <a:buNone/>
          </a:pPr>
          <a:r>
            <a:rPr lang="en-US" sz="1900" b="1" kern="1200" dirty="0"/>
            <a:t>(5) relevant law in other countries</a:t>
          </a:r>
        </a:p>
        <a:p>
          <a:pPr marL="0" lvl="0" indent="0" algn="ctr" defTabSz="1066800">
            <a:lnSpc>
              <a:spcPct val="90000"/>
            </a:lnSpc>
            <a:spcBef>
              <a:spcPct val="0"/>
            </a:spcBef>
            <a:spcAft>
              <a:spcPct val="35000"/>
            </a:spcAft>
            <a:buNone/>
          </a:pPr>
          <a:r>
            <a:rPr lang="en-US" sz="1900" b="1" kern="1200" dirty="0"/>
            <a:t>(6) treaties, int’l law </a:t>
          </a:r>
          <a:endParaRPr lang="en-US" sz="1900" kern="1200" dirty="0"/>
        </a:p>
      </dsp:txBody>
      <dsp:txXfrm>
        <a:off x="8647186" y="1030608"/>
        <a:ext cx="3149376" cy="35477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334CD-94AF-492A-85D5-1DD2F1D6C49A}">
      <dsp:nvSpPr>
        <dsp:cNvPr id="0" name=""/>
        <dsp:cNvSpPr/>
      </dsp:nvSpPr>
      <dsp:spPr>
        <a:xfrm>
          <a:off x="13760" y="848114"/>
          <a:ext cx="2979275" cy="355066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cap="small" baseline="0" dirty="0"/>
            <a:t>Predictive Judgments  </a:t>
          </a:r>
        </a:p>
        <a:p>
          <a:pPr marL="0" lvl="0" indent="0" algn="ctr" defTabSz="1244600">
            <a:lnSpc>
              <a:spcPct val="90000"/>
            </a:lnSpc>
            <a:spcBef>
              <a:spcPct val="0"/>
            </a:spcBef>
            <a:spcAft>
              <a:spcPct val="35000"/>
            </a:spcAft>
            <a:buNone/>
          </a:pPr>
          <a:r>
            <a:rPr lang="en-US" sz="2400" b="1" kern="1200" dirty="0"/>
            <a:t>(1) whether to bring suit  </a:t>
          </a:r>
        </a:p>
        <a:p>
          <a:pPr marL="0" lvl="0" indent="0" algn="ctr" defTabSz="1244600">
            <a:lnSpc>
              <a:spcPct val="90000"/>
            </a:lnSpc>
            <a:spcBef>
              <a:spcPct val="0"/>
            </a:spcBef>
            <a:spcAft>
              <a:spcPct val="35000"/>
            </a:spcAft>
            <a:buNone/>
          </a:pPr>
          <a:r>
            <a:rPr lang="en-US" sz="2400" b="1" kern="1200" dirty="0"/>
            <a:t>(2) where to bring suit </a:t>
          </a:r>
        </a:p>
        <a:p>
          <a:pPr marL="0" lvl="0" indent="0" algn="ctr" defTabSz="1244600">
            <a:lnSpc>
              <a:spcPct val="90000"/>
            </a:lnSpc>
            <a:spcBef>
              <a:spcPct val="0"/>
            </a:spcBef>
            <a:spcAft>
              <a:spcPct val="35000"/>
            </a:spcAft>
            <a:buNone/>
          </a:pPr>
          <a:r>
            <a:rPr lang="en-US" sz="2400" b="1" kern="1200" dirty="0"/>
            <a:t>(3) what to ask for</a:t>
          </a:r>
          <a:endParaRPr lang="en-US" sz="2400" kern="1200" dirty="0"/>
        </a:p>
      </dsp:txBody>
      <dsp:txXfrm>
        <a:off x="101020" y="935374"/>
        <a:ext cx="2804755" cy="3376147"/>
      </dsp:txXfrm>
    </dsp:sp>
    <dsp:sp modelId="{04257FAF-D163-4DA7-A4EF-AC1820CCAA12}">
      <dsp:nvSpPr>
        <dsp:cNvPr id="0" name=""/>
        <dsp:cNvSpPr/>
      </dsp:nvSpPr>
      <dsp:spPr>
        <a:xfrm>
          <a:off x="3290963" y="2254018"/>
          <a:ext cx="631606" cy="73886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3290963" y="2401790"/>
        <a:ext cx="442124" cy="443316"/>
      </dsp:txXfrm>
    </dsp:sp>
    <dsp:sp modelId="{12A924C1-856F-412F-879D-DDD4F35F9EB9}">
      <dsp:nvSpPr>
        <dsp:cNvPr id="0" name=""/>
        <dsp:cNvSpPr/>
      </dsp:nvSpPr>
      <dsp:spPr>
        <a:xfrm>
          <a:off x="4184746" y="848114"/>
          <a:ext cx="2979275" cy="355066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cap="small" baseline="0" dirty="0"/>
            <a:t>E-Discovery</a:t>
          </a:r>
        </a:p>
        <a:p>
          <a:pPr marL="0" lvl="0" indent="0" algn="ctr" defTabSz="1244600">
            <a:lnSpc>
              <a:spcPct val="90000"/>
            </a:lnSpc>
            <a:spcBef>
              <a:spcPct val="0"/>
            </a:spcBef>
            <a:spcAft>
              <a:spcPct val="35000"/>
            </a:spcAft>
            <a:buNone/>
          </a:pPr>
          <a:r>
            <a:rPr lang="en-US" sz="2400" b="1" kern="1200" dirty="0"/>
            <a:t>TAR can search massive electronic files to identify relevant documents </a:t>
          </a:r>
          <a:endParaRPr lang="en-US" sz="2400" kern="1200" dirty="0"/>
        </a:p>
      </dsp:txBody>
      <dsp:txXfrm>
        <a:off x="4272006" y="935374"/>
        <a:ext cx="2804755" cy="3376147"/>
      </dsp:txXfrm>
    </dsp:sp>
    <dsp:sp modelId="{3D09FBD2-EC92-4B49-9F8B-C8D804EAC3A6}">
      <dsp:nvSpPr>
        <dsp:cNvPr id="0" name=""/>
        <dsp:cNvSpPr/>
      </dsp:nvSpPr>
      <dsp:spPr>
        <a:xfrm>
          <a:off x="7461949" y="2254018"/>
          <a:ext cx="631606" cy="73886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7461949" y="2401790"/>
        <a:ext cx="442124" cy="443316"/>
      </dsp:txXfrm>
    </dsp:sp>
    <dsp:sp modelId="{93B6727B-24BE-4F03-97BB-306912C9F567}">
      <dsp:nvSpPr>
        <dsp:cNvPr id="0" name=""/>
        <dsp:cNvSpPr/>
      </dsp:nvSpPr>
      <dsp:spPr>
        <a:xfrm>
          <a:off x="8355731" y="848114"/>
          <a:ext cx="3443893" cy="3550667"/>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cap="small" baseline="0" dirty="0"/>
            <a:t>Drafting Legal Documents</a:t>
          </a:r>
          <a:r>
            <a:rPr lang="en-US" sz="2100" b="1" kern="1200" dirty="0"/>
            <a:t>  </a:t>
          </a:r>
        </a:p>
        <a:p>
          <a:pPr marL="0" lvl="0" indent="0" algn="ctr" defTabSz="1244600">
            <a:lnSpc>
              <a:spcPct val="90000"/>
            </a:lnSpc>
            <a:spcBef>
              <a:spcPct val="0"/>
            </a:spcBef>
            <a:spcAft>
              <a:spcPct val="35000"/>
            </a:spcAft>
            <a:buNone/>
          </a:pPr>
          <a:r>
            <a:rPr lang="en-US" sz="2100" b="1" kern="1200" dirty="0"/>
            <a:t> Chat GPT4 can draft letters, </a:t>
          </a:r>
          <a:r>
            <a:rPr lang="en-US" sz="2100" b="1" kern="1200" dirty="0" err="1"/>
            <a:t>memoes</a:t>
          </a:r>
          <a:r>
            <a:rPr lang="en-US" sz="2100" b="1" kern="1200" dirty="0"/>
            <a:t>, briefs  </a:t>
          </a:r>
        </a:p>
        <a:p>
          <a:pPr marL="0" lvl="0" indent="0" algn="ctr" defTabSz="1244600">
            <a:lnSpc>
              <a:spcPct val="90000"/>
            </a:lnSpc>
            <a:spcBef>
              <a:spcPct val="0"/>
            </a:spcBef>
            <a:spcAft>
              <a:spcPct val="35000"/>
            </a:spcAft>
            <a:buNone/>
          </a:pPr>
          <a:r>
            <a:rPr lang="en-US" sz="2100" b="1" kern="1200" dirty="0"/>
            <a:t>Human lawyer must review such products.  </a:t>
          </a:r>
        </a:p>
        <a:p>
          <a:pPr marL="0" lvl="0" indent="0" algn="ctr" defTabSz="1244600">
            <a:lnSpc>
              <a:spcPct val="90000"/>
            </a:lnSpc>
            <a:spcBef>
              <a:spcPct val="0"/>
            </a:spcBef>
            <a:spcAft>
              <a:spcPct val="35000"/>
            </a:spcAft>
            <a:buNone/>
          </a:pPr>
          <a:r>
            <a:rPr lang="en-US" sz="2100" b="1" kern="1200" dirty="0"/>
            <a:t>[NB  This + prior slide drafted by GPT4] </a:t>
          </a:r>
          <a:endParaRPr lang="en-US" sz="2100" kern="1200" dirty="0"/>
        </a:p>
      </dsp:txBody>
      <dsp:txXfrm>
        <a:off x="8456599" y="948982"/>
        <a:ext cx="3242157" cy="33489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13441-EC02-429B-A231-1F49BCA0D969}">
      <dsp:nvSpPr>
        <dsp:cNvPr id="0" name=""/>
        <dsp:cNvSpPr/>
      </dsp:nvSpPr>
      <dsp:spPr>
        <a:xfrm>
          <a:off x="0" y="4834824"/>
          <a:ext cx="7897616" cy="1586524"/>
        </a:xfrm>
        <a:prstGeom prst="rect">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cap="small" baseline="0" dirty="0"/>
            <a:t>Structure of Law Firms</a:t>
          </a:r>
          <a:r>
            <a:rPr lang="en-US" sz="1900" b="1" kern="1200" dirty="0"/>
            <a:t>.  </a:t>
          </a:r>
        </a:p>
        <a:p>
          <a:pPr marL="0" lvl="0" indent="0" algn="ctr" defTabSz="1244600">
            <a:lnSpc>
              <a:spcPct val="90000"/>
            </a:lnSpc>
            <a:spcBef>
              <a:spcPct val="0"/>
            </a:spcBef>
            <a:spcAft>
              <a:spcPct val="35000"/>
            </a:spcAft>
            <a:buNone/>
          </a:pPr>
          <a:r>
            <a:rPr lang="en-US" sz="2000" b="1" kern="1200" dirty="0"/>
            <a:t>Away from the Traditional Pyramid and toward a Tech Pyramid (see next slide).  Pressure for Bar </a:t>
          </a:r>
          <a:r>
            <a:rPr lang="en-US" sz="2000" b="1" kern="1200" dirty="0" err="1"/>
            <a:t>Ass’ns</a:t>
          </a:r>
          <a:r>
            <a:rPr lang="en-US" sz="2000" b="1" kern="1200" dirty="0"/>
            <a:t> to permit equity ownership by nonlawyers.  Cf. CT Rule 5.4. </a:t>
          </a:r>
          <a:endParaRPr lang="en-US" sz="2000" kern="1200" dirty="0"/>
        </a:p>
      </dsp:txBody>
      <dsp:txXfrm>
        <a:off x="0" y="4834824"/>
        <a:ext cx="7897616" cy="1586524"/>
      </dsp:txXfrm>
    </dsp:sp>
    <dsp:sp modelId="{B442E94D-D40A-498F-964B-17B5752C3A57}">
      <dsp:nvSpPr>
        <dsp:cNvPr id="0" name=""/>
        <dsp:cNvSpPr/>
      </dsp:nvSpPr>
      <dsp:spPr>
        <a:xfrm rot="10800000">
          <a:off x="0" y="2417412"/>
          <a:ext cx="7897616" cy="2440074"/>
        </a:xfrm>
        <a:prstGeom prst="upArrowCallout">
          <a:avLst/>
        </a:prstGeom>
        <a:gradFill rotWithShape="0">
          <a:gsLst>
            <a:gs pos="0">
              <a:schemeClr val="accent3">
                <a:hueOff val="0"/>
                <a:satOff val="0"/>
                <a:lumOff val="0"/>
                <a:alphaOff val="0"/>
                <a:tint val="94000"/>
                <a:satMod val="100000"/>
                <a:lumMod val="104000"/>
              </a:schemeClr>
            </a:gs>
            <a:gs pos="69000">
              <a:schemeClr val="accent3">
                <a:hueOff val="0"/>
                <a:satOff val="0"/>
                <a:lumOff val="0"/>
                <a:alphaOff val="0"/>
                <a:shade val="86000"/>
                <a:satMod val="130000"/>
                <a:lumMod val="102000"/>
              </a:schemeClr>
            </a:gs>
            <a:gs pos="100000">
              <a:schemeClr val="accent3">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cap="small" baseline="0" dirty="0"/>
            <a:t>Client Relationships</a:t>
          </a:r>
          <a:r>
            <a:rPr lang="en-US" sz="1500" b="1" kern="1200" dirty="0"/>
            <a:t>. </a:t>
          </a:r>
        </a:p>
        <a:p>
          <a:pPr marL="0" lvl="0" indent="0" algn="ctr" defTabSz="1244600">
            <a:lnSpc>
              <a:spcPct val="90000"/>
            </a:lnSpc>
            <a:spcBef>
              <a:spcPct val="0"/>
            </a:spcBef>
            <a:spcAft>
              <a:spcPct val="35000"/>
            </a:spcAft>
            <a:buNone/>
          </a:pPr>
          <a:r>
            <a:rPr lang="en-US" sz="2000" b="1" kern="1200" dirty="0"/>
            <a:t>AI efficiencies will  undermine “bill by the hour” model for client charges.  Movement toward “bill by the service.” </a:t>
          </a:r>
          <a:endParaRPr lang="en-US" sz="2000" kern="1200" dirty="0"/>
        </a:p>
      </dsp:txBody>
      <dsp:txXfrm rot="10800000">
        <a:off x="0" y="2417412"/>
        <a:ext cx="7897616" cy="1585487"/>
      </dsp:txXfrm>
    </dsp:sp>
    <dsp:sp modelId="{9FBEBD10-6F22-4392-B5FF-5A9279DF5675}">
      <dsp:nvSpPr>
        <dsp:cNvPr id="0" name=""/>
        <dsp:cNvSpPr/>
      </dsp:nvSpPr>
      <dsp:spPr>
        <a:xfrm rot="10800000">
          <a:off x="0" y="1135"/>
          <a:ext cx="7897616" cy="2440074"/>
        </a:xfrm>
        <a:prstGeom prst="upArrowCallout">
          <a:avLst/>
        </a:prstGeom>
        <a:gradFill rotWithShape="0">
          <a:gsLst>
            <a:gs pos="0">
              <a:schemeClr val="accent4">
                <a:hueOff val="0"/>
                <a:satOff val="0"/>
                <a:lumOff val="0"/>
                <a:alphaOff val="0"/>
                <a:tint val="94000"/>
                <a:satMod val="100000"/>
                <a:lumMod val="104000"/>
              </a:schemeClr>
            </a:gs>
            <a:gs pos="69000">
              <a:schemeClr val="accent4">
                <a:hueOff val="0"/>
                <a:satOff val="0"/>
                <a:lumOff val="0"/>
                <a:alphaOff val="0"/>
                <a:shade val="86000"/>
                <a:satMod val="130000"/>
                <a:lumMod val="102000"/>
              </a:schemeClr>
            </a:gs>
            <a:gs pos="100000">
              <a:schemeClr val="accent4">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cap="small" baseline="0" dirty="0"/>
            <a:t>Personnel Changes</a:t>
          </a:r>
        </a:p>
        <a:p>
          <a:pPr marL="0" lvl="0" indent="0" algn="ctr" defTabSz="1244600">
            <a:lnSpc>
              <a:spcPct val="90000"/>
            </a:lnSpc>
            <a:spcBef>
              <a:spcPct val="0"/>
            </a:spcBef>
            <a:spcAft>
              <a:spcPct val="35000"/>
            </a:spcAft>
            <a:buNone/>
          </a:pPr>
          <a:r>
            <a:rPr lang="en-US" sz="2000" b="1" kern="1200" dirty="0"/>
            <a:t>Reduced need for junior attorneys/paralegals, increased need for technology c staff and managers</a:t>
          </a:r>
          <a:endParaRPr lang="en-US" sz="2000" kern="1200" dirty="0"/>
        </a:p>
      </dsp:txBody>
      <dsp:txXfrm rot="10800000">
        <a:off x="0" y="1135"/>
        <a:ext cx="7897616" cy="15854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BB4F7-5ADF-4CE3-9469-FF6B59CE473C}">
      <dsp:nvSpPr>
        <dsp:cNvPr id="0" name=""/>
        <dsp:cNvSpPr/>
      </dsp:nvSpPr>
      <dsp:spPr>
        <a:xfrm>
          <a:off x="719179" y="457068"/>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384E006-8BBB-4BA7-B767-941BBF4D3965}">
      <dsp:nvSpPr>
        <dsp:cNvPr id="0" name=""/>
        <dsp:cNvSpPr/>
      </dsp:nvSpPr>
      <dsp:spPr>
        <a:xfrm>
          <a:off x="719179" y="2154189"/>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90000"/>
            </a:lnSpc>
            <a:spcBef>
              <a:spcPct val="0"/>
            </a:spcBef>
            <a:spcAft>
              <a:spcPct val="35000"/>
            </a:spcAft>
            <a:buNone/>
            <a:defRPr b="1"/>
          </a:pPr>
          <a:r>
            <a:rPr lang="en-US" sz="3600" b="1" kern="1200"/>
            <a:t>Winners: </a:t>
          </a:r>
          <a:endParaRPr lang="en-US" sz="3600" kern="1200"/>
        </a:p>
      </dsp:txBody>
      <dsp:txXfrm>
        <a:off x="719179" y="2154189"/>
        <a:ext cx="4320000" cy="648000"/>
      </dsp:txXfrm>
    </dsp:sp>
    <dsp:sp modelId="{97698EC4-0B6A-458C-8838-FC9A82D3AFC6}">
      <dsp:nvSpPr>
        <dsp:cNvPr id="0" name=""/>
        <dsp:cNvSpPr/>
      </dsp:nvSpPr>
      <dsp:spPr>
        <a:xfrm>
          <a:off x="719179" y="2888292"/>
          <a:ext cx="4320000" cy="18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90000"/>
            </a:lnSpc>
            <a:spcBef>
              <a:spcPct val="0"/>
            </a:spcBef>
            <a:spcAft>
              <a:spcPct val="35000"/>
            </a:spcAft>
            <a:buNone/>
          </a:pPr>
          <a:r>
            <a:rPr lang="en-US" sz="2400" b="1" kern="1200" dirty="0"/>
            <a:t>Class action firms?  Impact litigation</a:t>
          </a:r>
        </a:p>
        <a:p>
          <a:pPr marL="0" lvl="0" indent="0" algn="l" defTabSz="1066800">
            <a:lnSpc>
              <a:spcPct val="90000"/>
            </a:lnSpc>
            <a:spcBef>
              <a:spcPct val="0"/>
            </a:spcBef>
            <a:spcAft>
              <a:spcPct val="35000"/>
            </a:spcAft>
            <a:buNone/>
          </a:pPr>
          <a:r>
            <a:rPr lang="en-US" sz="2400" b="1" kern="1200" dirty="0"/>
            <a:t>Corporate law departments  </a:t>
          </a:r>
        </a:p>
        <a:p>
          <a:pPr marL="0" lvl="0" indent="0" algn="l" defTabSz="1066800">
            <a:lnSpc>
              <a:spcPct val="90000"/>
            </a:lnSpc>
            <a:spcBef>
              <a:spcPct val="0"/>
            </a:spcBef>
            <a:spcAft>
              <a:spcPct val="35000"/>
            </a:spcAft>
            <a:buNone/>
          </a:pPr>
          <a:r>
            <a:rPr lang="en-US" sz="2400" b="1" kern="1200" dirty="0"/>
            <a:t>Big Firms that get the “best” AI technology early   </a:t>
          </a:r>
        </a:p>
      </dsp:txBody>
      <dsp:txXfrm>
        <a:off x="719179" y="2888292"/>
        <a:ext cx="4320000" cy="1873911"/>
      </dsp:txXfrm>
    </dsp:sp>
    <dsp:sp modelId="{4D3AEA79-6FF1-47A4-A87A-CC8C1A7EB6E5}">
      <dsp:nvSpPr>
        <dsp:cNvPr id="0" name=""/>
        <dsp:cNvSpPr/>
      </dsp:nvSpPr>
      <dsp:spPr>
        <a:xfrm>
          <a:off x="6241003" y="457068"/>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C6867A6-5E32-410C-9BFD-166C5EDC613D}">
      <dsp:nvSpPr>
        <dsp:cNvPr id="0" name=""/>
        <dsp:cNvSpPr/>
      </dsp:nvSpPr>
      <dsp:spPr>
        <a:xfrm>
          <a:off x="6241003" y="2154189"/>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90000"/>
            </a:lnSpc>
            <a:spcBef>
              <a:spcPct val="0"/>
            </a:spcBef>
            <a:spcAft>
              <a:spcPct val="35000"/>
            </a:spcAft>
            <a:buNone/>
            <a:defRPr b="1"/>
          </a:pPr>
          <a:r>
            <a:rPr lang="en-US" sz="3600" b="1" kern="1200"/>
            <a:t>Losers:  </a:t>
          </a:r>
          <a:endParaRPr lang="en-US" sz="3600" kern="1200"/>
        </a:p>
      </dsp:txBody>
      <dsp:txXfrm>
        <a:off x="6241003" y="2154189"/>
        <a:ext cx="4320000" cy="648000"/>
      </dsp:txXfrm>
    </dsp:sp>
    <dsp:sp modelId="{65E21CC8-5DAC-45F8-AE0F-1A4B21D4B35C}">
      <dsp:nvSpPr>
        <dsp:cNvPr id="0" name=""/>
        <dsp:cNvSpPr/>
      </dsp:nvSpPr>
      <dsp:spPr>
        <a:xfrm>
          <a:off x="5795179" y="2888292"/>
          <a:ext cx="5211648" cy="18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22350">
            <a:lnSpc>
              <a:spcPct val="90000"/>
            </a:lnSpc>
            <a:spcBef>
              <a:spcPct val="0"/>
            </a:spcBef>
            <a:spcAft>
              <a:spcPct val="35000"/>
            </a:spcAft>
            <a:buNone/>
          </a:pPr>
          <a:r>
            <a:rPr lang="en-US" sz="2300" b="1" kern="1200" dirty="0"/>
            <a:t>Big Firms that move slowly:  lose corporate clients</a:t>
          </a:r>
          <a:endParaRPr lang="en-US" sz="2300" kern="1200" dirty="0"/>
        </a:p>
        <a:p>
          <a:pPr marL="0" lvl="0" indent="0" algn="l" defTabSz="1022350">
            <a:lnSpc>
              <a:spcPct val="90000"/>
            </a:lnSpc>
            <a:spcBef>
              <a:spcPct val="0"/>
            </a:spcBef>
            <a:spcAft>
              <a:spcPct val="35000"/>
            </a:spcAft>
            <a:buNone/>
          </a:pPr>
          <a:r>
            <a:rPr lang="en-US" sz="2300" b="1" kern="1200" dirty="0"/>
            <a:t>Firms that move too quickly and adopt soon-obsolete tech </a:t>
          </a:r>
          <a:endParaRPr lang="en-US" sz="2300" kern="1200" dirty="0"/>
        </a:p>
        <a:p>
          <a:pPr marL="0" lvl="0" indent="0" algn="l" defTabSz="1022350">
            <a:lnSpc>
              <a:spcPct val="90000"/>
            </a:lnSpc>
            <a:spcBef>
              <a:spcPct val="0"/>
            </a:spcBef>
            <a:spcAft>
              <a:spcPct val="35000"/>
            </a:spcAft>
            <a:buNone/>
          </a:pPr>
          <a:r>
            <a:rPr lang="en-US" sz="2300" b="1" kern="1200" dirty="0"/>
            <a:t>Small practitioners? </a:t>
          </a:r>
          <a:endParaRPr lang="en-US" sz="2300" kern="1200" dirty="0"/>
        </a:p>
      </dsp:txBody>
      <dsp:txXfrm>
        <a:off x="5795179" y="2888292"/>
        <a:ext cx="5211648" cy="18739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7AC15C-4E60-4630-A2A9-E3667E972A0A}">
      <dsp:nvSpPr>
        <dsp:cNvPr id="0" name=""/>
        <dsp:cNvSpPr/>
      </dsp:nvSpPr>
      <dsp:spPr>
        <a:xfrm>
          <a:off x="0" y="9207"/>
          <a:ext cx="11277600" cy="1710540"/>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cap="small" baseline="0" dirty="0"/>
            <a:t>Rule 1.1. Competence</a:t>
          </a:r>
        </a:p>
        <a:p>
          <a:pPr marL="0" lvl="0" indent="0" algn="l" defTabSz="1244600">
            <a:lnSpc>
              <a:spcPct val="90000"/>
            </a:lnSpc>
            <a:spcBef>
              <a:spcPct val="0"/>
            </a:spcBef>
            <a:spcAft>
              <a:spcPct val="35000"/>
            </a:spcAft>
            <a:buNone/>
          </a:pPr>
          <a:r>
            <a:rPr lang="en-US" sz="2000" b="1" kern="1200" dirty="0"/>
            <a:t>Comments to CT’s Competence Rule require a lawyer to “keep abreast of changes in the law and its practice, including the benefits and risks associated with relevant technology.”  </a:t>
          </a:r>
        </a:p>
      </dsp:txBody>
      <dsp:txXfrm>
        <a:off x="83502" y="92709"/>
        <a:ext cx="11110596" cy="1543536"/>
      </dsp:txXfrm>
    </dsp:sp>
    <dsp:sp modelId="{52269BE6-1CAC-4B97-841C-E8131C04FCC6}">
      <dsp:nvSpPr>
        <dsp:cNvPr id="0" name=""/>
        <dsp:cNvSpPr/>
      </dsp:nvSpPr>
      <dsp:spPr>
        <a:xfrm>
          <a:off x="0" y="1956371"/>
          <a:ext cx="11277600" cy="1996165"/>
        </a:xfrm>
        <a:prstGeom prst="roundRect">
          <a:avLst/>
        </a:prstGeom>
        <a:gradFill rotWithShape="0">
          <a:gsLst>
            <a:gs pos="0">
              <a:schemeClr val="accent5">
                <a:hueOff val="-9214729"/>
                <a:satOff val="10313"/>
                <a:lumOff val="589"/>
                <a:alphaOff val="0"/>
                <a:tint val="94000"/>
                <a:satMod val="100000"/>
                <a:lumMod val="104000"/>
              </a:schemeClr>
            </a:gs>
            <a:gs pos="69000">
              <a:schemeClr val="accent5">
                <a:hueOff val="-9214729"/>
                <a:satOff val="10313"/>
                <a:lumOff val="589"/>
                <a:alphaOff val="0"/>
                <a:shade val="86000"/>
                <a:satMod val="130000"/>
                <a:lumMod val="102000"/>
              </a:schemeClr>
            </a:gs>
            <a:gs pos="100000">
              <a:schemeClr val="accent5">
                <a:hueOff val="-9214729"/>
                <a:satOff val="10313"/>
                <a:lumOff val="58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cap="small" baseline="0" dirty="0"/>
            <a:t>Rule 1.4. Client Communication</a:t>
          </a:r>
        </a:p>
        <a:p>
          <a:pPr marL="0" lvl="0" indent="0" algn="l" defTabSz="1244600">
            <a:lnSpc>
              <a:spcPct val="90000"/>
            </a:lnSpc>
            <a:spcBef>
              <a:spcPct val="0"/>
            </a:spcBef>
            <a:spcAft>
              <a:spcPct val="35000"/>
            </a:spcAft>
            <a:buNone/>
          </a:pPr>
          <a:r>
            <a:rPr lang="en-US" sz="2000" b="1" kern="1200" dirty="0"/>
            <a:t>Client must be informed of AI use, especially as it affects costs and potential privacy issues.   Perhaps also conversation about AI protocols below. </a:t>
          </a:r>
          <a:endParaRPr lang="en-US" sz="2000" b="1" kern="1200" cap="small" baseline="0" dirty="0"/>
        </a:p>
      </dsp:txBody>
      <dsp:txXfrm>
        <a:off x="97445" y="2053816"/>
        <a:ext cx="11082710" cy="1801275"/>
      </dsp:txXfrm>
    </dsp:sp>
    <dsp:sp modelId="{0D25DF5F-B55A-42A5-B1BA-08256BA5605E}">
      <dsp:nvSpPr>
        <dsp:cNvPr id="0" name=""/>
        <dsp:cNvSpPr/>
      </dsp:nvSpPr>
      <dsp:spPr>
        <a:xfrm>
          <a:off x="0" y="3972801"/>
          <a:ext cx="11277600" cy="1710540"/>
        </a:xfrm>
        <a:prstGeom prst="round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cap="small" baseline="0" dirty="0"/>
            <a:t>Rule 1.6.Confidential Client Information </a:t>
          </a:r>
        </a:p>
        <a:p>
          <a:pPr marL="0" lvl="0" indent="0" algn="l" defTabSz="1244600">
            <a:lnSpc>
              <a:spcPct val="90000"/>
            </a:lnSpc>
            <a:spcBef>
              <a:spcPct val="0"/>
            </a:spcBef>
            <a:spcAft>
              <a:spcPct val="35000"/>
            </a:spcAft>
            <a:buNone/>
          </a:pPr>
          <a:r>
            <a:rPr lang="en-US" sz="2000" b="1" kern="1200" cap="none" baseline="0" dirty="0"/>
            <a:t>Client information provided to an AI usually accessible to system’s developers.  Lawyers must understand system’s protocols, explain to client and (IMHO) secure informed consent from client. </a:t>
          </a:r>
        </a:p>
      </dsp:txBody>
      <dsp:txXfrm>
        <a:off x="83502" y="4056303"/>
        <a:ext cx="11110596" cy="15435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341051-7F33-47A6-8F2C-87FE86BD5CB3}">
      <dsp:nvSpPr>
        <dsp:cNvPr id="0" name=""/>
        <dsp:cNvSpPr/>
      </dsp:nvSpPr>
      <dsp:spPr>
        <a:xfrm>
          <a:off x="0" y="683"/>
          <a:ext cx="12068709" cy="159944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8B644A-A2A0-4521-B353-246C7719ECB2}">
      <dsp:nvSpPr>
        <dsp:cNvPr id="0" name=""/>
        <dsp:cNvSpPr/>
      </dsp:nvSpPr>
      <dsp:spPr>
        <a:xfrm>
          <a:off x="483831" y="360558"/>
          <a:ext cx="879693" cy="8796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14B99A-CAB3-4EE0-BD87-21A60926F740}">
      <dsp:nvSpPr>
        <dsp:cNvPr id="0" name=""/>
        <dsp:cNvSpPr/>
      </dsp:nvSpPr>
      <dsp:spPr>
        <a:xfrm>
          <a:off x="1847355" y="683"/>
          <a:ext cx="10221353" cy="1599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274" tIns="169274" rIns="169274" bIns="169274" numCol="1" spcCol="1270" anchor="ctr" anchorCtr="0">
          <a:noAutofit/>
        </a:bodyPr>
        <a:lstStyle/>
        <a:p>
          <a:pPr marL="0" lvl="0" indent="0" algn="l" defTabSz="977900">
            <a:lnSpc>
              <a:spcPct val="100000"/>
            </a:lnSpc>
            <a:spcBef>
              <a:spcPct val="0"/>
            </a:spcBef>
            <a:spcAft>
              <a:spcPct val="35000"/>
            </a:spcAft>
            <a:buNone/>
          </a:pPr>
          <a:r>
            <a:rPr lang="en-US" sz="2200" b="1" kern="1200" dirty="0">
              <a:solidFill>
                <a:schemeClr val="bg1"/>
              </a:solidFill>
              <a:effectLst>
                <a:outerShdw blurRad="38100" dist="38100" dir="2700000" algn="tl">
                  <a:srgbClr val="000000">
                    <a:alpha val="43137"/>
                  </a:srgbClr>
                </a:outerShdw>
              </a:effectLst>
            </a:rPr>
            <a:t>CT Rule 5.1: law firm partners/managers must create protocols to assure firm compliance with the Rules and must supervise lawyers.  You need to know whether/to what extent your associates are using AI. </a:t>
          </a:r>
          <a:endParaRPr lang="en-US" sz="2200" kern="1200" dirty="0">
            <a:solidFill>
              <a:schemeClr val="bg1"/>
            </a:solidFill>
            <a:effectLst>
              <a:outerShdw blurRad="38100" dist="38100" dir="2700000" algn="tl">
                <a:srgbClr val="000000">
                  <a:alpha val="43137"/>
                </a:srgbClr>
              </a:outerShdw>
            </a:effectLst>
          </a:endParaRPr>
        </a:p>
      </dsp:txBody>
      <dsp:txXfrm>
        <a:off x="1847355" y="683"/>
        <a:ext cx="10221353" cy="1599442"/>
      </dsp:txXfrm>
    </dsp:sp>
    <dsp:sp modelId="{BCAE66BD-1B1B-4911-91E7-B09884BAFD8B}">
      <dsp:nvSpPr>
        <dsp:cNvPr id="0" name=""/>
        <dsp:cNvSpPr/>
      </dsp:nvSpPr>
      <dsp:spPr>
        <a:xfrm>
          <a:off x="0" y="1999986"/>
          <a:ext cx="12068709" cy="159944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273193-4969-4E61-B57E-196E5BF98504}">
      <dsp:nvSpPr>
        <dsp:cNvPr id="0" name=""/>
        <dsp:cNvSpPr/>
      </dsp:nvSpPr>
      <dsp:spPr>
        <a:xfrm>
          <a:off x="483831" y="2359860"/>
          <a:ext cx="879693" cy="8796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481AB4-BB63-4B4D-8637-4B03926619A3}">
      <dsp:nvSpPr>
        <dsp:cNvPr id="0" name=""/>
        <dsp:cNvSpPr/>
      </dsp:nvSpPr>
      <dsp:spPr>
        <a:xfrm>
          <a:off x="1847355" y="1999986"/>
          <a:ext cx="10221353" cy="1599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274" tIns="169274" rIns="169274" bIns="169274" numCol="1" spcCol="1270" anchor="ctr" anchorCtr="0">
          <a:noAutofit/>
        </a:bodyPr>
        <a:lstStyle/>
        <a:p>
          <a:pPr marL="0" lvl="0" indent="0" algn="l" defTabSz="977900">
            <a:lnSpc>
              <a:spcPct val="100000"/>
            </a:lnSpc>
            <a:spcBef>
              <a:spcPct val="0"/>
            </a:spcBef>
            <a:spcAft>
              <a:spcPct val="35000"/>
            </a:spcAft>
            <a:buNone/>
          </a:pPr>
          <a:r>
            <a:rPr lang="en-US" sz="2200" b="1" kern="1200" dirty="0">
              <a:solidFill>
                <a:schemeClr val="bg1"/>
              </a:solidFill>
              <a:effectLst>
                <a:outerShdw blurRad="38100" dist="38100" dir="2700000" algn="tl">
                  <a:srgbClr val="000000">
                    <a:alpha val="43137"/>
                  </a:srgbClr>
                </a:outerShdw>
              </a:effectLst>
            </a:rPr>
            <a:t>CT Rule 5.3: lawyer must make reasonable efforts to ensure that the conduct of a non-lawyer service provider is compatible with lawyer’s duties.   Hence, AI’s hallucinations/mistakes are your mistakes.  </a:t>
          </a:r>
          <a:endParaRPr lang="en-US" sz="2200" kern="1200" dirty="0">
            <a:solidFill>
              <a:schemeClr val="bg1"/>
            </a:solidFill>
            <a:effectLst>
              <a:outerShdw blurRad="38100" dist="38100" dir="2700000" algn="tl">
                <a:srgbClr val="000000">
                  <a:alpha val="43137"/>
                </a:srgbClr>
              </a:outerShdw>
            </a:effectLst>
          </a:endParaRPr>
        </a:p>
      </dsp:txBody>
      <dsp:txXfrm>
        <a:off x="1847355" y="1999986"/>
        <a:ext cx="10221353" cy="1599442"/>
      </dsp:txXfrm>
    </dsp:sp>
    <dsp:sp modelId="{25EE8307-8167-4D0E-8870-A54DF568F0D4}">
      <dsp:nvSpPr>
        <dsp:cNvPr id="0" name=""/>
        <dsp:cNvSpPr/>
      </dsp:nvSpPr>
      <dsp:spPr>
        <a:xfrm>
          <a:off x="0" y="3999289"/>
          <a:ext cx="12068709" cy="159944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CDABB0-7F3A-46C7-8820-588A597699C1}">
      <dsp:nvSpPr>
        <dsp:cNvPr id="0" name=""/>
        <dsp:cNvSpPr/>
      </dsp:nvSpPr>
      <dsp:spPr>
        <a:xfrm>
          <a:off x="483831" y="4359163"/>
          <a:ext cx="879693" cy="8796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083775-59F6-4F9B-BB08-7E95DEC2EA05}">
      <dsp:nvSpPr>
        <dsp:cNvPr id="0" name=""/>
        <dsp:cNvSpPr/>
      </dsp:nvSpPr>
      <dsp:spPr>
        <a:xfrm>
          <a:off x="1847355" y="3999289"/>
          <a:ext cx="10221353" cy="1599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274" tIns="169274" rIns="169274" bIns="169274" numCol="1" spcCol="1270" anchor="ctr" anchorCtr="0">
          <a:noAutofit/>
        </a:bodyPr>
        <a:lstStyle/>
        <a:p>
          <a:pPr marL="0" lvl="0" indent="0" algn="l" defTabSz="977900">
            <a:lnSpc>
              <a:spcPct val="100000"/>
            </a:lnSpc>
            <a:spcBef>
              <a:spcPct val="0"/>
            </a:spcBef>
            <a:spcAft>
              <a:spcPct val="35000"/>
            </a:spcAft>
            <a:buNone/>
          </a:pPr>
          <a:r>
            <a:rPr lang="en-US" sz="2200" b="1" kern="1200" dirty="0">
              <a:solidFill>
                <a:schemeClr val="bg1"/>
              </a:solidFill>
              <a:effectLst>
                <a:outerShdw blurRad="38100" dist="38100" dir="2700000" algn="tl">
                  <a:srgbClr val="000000">
                    <a:alpha val="43137"/>
                  </a:srgbClr>
                </a:outerShdw>
              </a:effectLst>
            </a:rPr>
            <a:t>CT Rule 1.6(f):  lawyer shall exercise reasonable care to prevent other employees, associates, and service providers from disclosing or using the secrets of a client.</a:t>
          </a:r>
          <a:endParaRPr lang="en-US" sz="2200" kern="1200" dirty="0">
            <a:solidFill>
              <a:schemeClr val="bg1"/>
            </a:solidFill>
            <a:effectLst>
              <a:outerShdw blurRad="38100" dist="38100" dir="2700000" algn="tl">
                <a:srgbClr val="000000">
                  <a:alpha val="43137"/>
                </a:srgbClr>
              </a:outerShdw>
            </a:effectLst>
          </a:endParaRPr>
        </a:p>
      </dsp:txBody>
      <dsp:txXfrm>
        <a:off x="1847355" y="3999289"/>
        <a:ext cx="10221353" cy="15994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3DF124-36B1-4F89-B6A6-CCD8CD7048F2}">
      <dsp:nvSpPr>
        <dsp:cNvPr id="0" name=""/>
        <dsp:cNvSpPr/>
      </dsp:nvSpPr>
      <dsp:spPr>
        <a:xfrm>
          <a:off x="1148025" y="1712893"/>
          <a:ext cx="760759" cy="76075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C1BD7A-4FC2-4F15-B706-9BBDB83E7B88}">
      <dsp:nvSpPr>
        <dsp:cNvPr id="0" name=""/>
        <dsp:cNvSpPr/>
      </dsp:nvSpPr>
      <dsp:spPr>
        <a:xfrm>
          <a:off x="1307785" y="1872652"/>
          <a:ext cx="441240" cy="4412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026791E-E1CC-4091-B6B4-4A3967FD0DB8}">
      <dsp:nvSpPr>
        <dsp:cNvPr id="0" name=""/>
        <dsp:cNvSpPr/>
      </dsp:nvSpPr>
      <dsp:spPr>
        <a:xfrm>
          <a:off x="2071804" y="1384941"/>
          <a:ext cx="1793218" cy="1416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b="1" kern="1200" dirty="0"/>
            <a:t>Client Screening &amp; Triage</a:t>
          </a:r>
          <a:endParaRPr lang="en-US" sz="2400" kern="1200" dirty="0"/>
        </a:p>
      </dsp:txBody>
      <dsp:txXfrm>
        <a:off x="2071804" y="1384941"/>
        <a:ext cx="1793218" cy="1416662"/>
      </dsp:txXfrm>
    </dsp:sp>
    <dsp:sp modelId="{F846B3A7-BA89-46EC-8ADD-89DD1505D54B}">
      <dsp:nvSpPr>
        <dsp:cNvPr id="0" name=""/>
        <dsp:cNvSpPr/>
      </dsp:nvSpPr>
      <dsp:spPr>
        <a:xfrm>
          <a:off x="4177477" y="1712893"/>
          <a:ext cx="760759" cy="76075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69E8D9-C80F-40EF-9969-4291F5E0C2FE}">
      <dsp:nvSpPr>
        <dsp:cNvPr id="0" name=""/>
        <dsp:cNvSpPr/>
      </dsp:nvSpPr>
      <dsp:spPr>
        <a:xfrm>
          <a:off x="4337236" y="1872652"/>
          <a:ext cx="441240" cy="4412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7486353-9089-4837-9458-EC9BFE25302E}">
      <dsp:nvSpPr>
        <dsp:cNvPr id="0" name=""/>
        <dsp:cNvSpPr/>
      </dsp:nvSpPr>
      <dsp:spPr>
        <a:xfrm>
          <a:off x="5101256" y="1346998"/>
          <a:ext cx="1793218" cy="1492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b="1" kern="1200" dirty="0"/>
            <a:t>Document Management &amp; Analysis.  </a:t>
          </a:r>
          <a:endParaRPr lang="en-US" sz="2400" kern="1200" dirty="0"/>
        </a:p>
      </dsp:txBody>
      <dsp:txXfrm>
        <a:off x="5101256" y="1346998"/>
        <a:ext cx="1793218" cy="1492548"/>
      </dsp:txXfrm>
    </dsp:sp>
    <dsp:sp modelId="{E262871F-F61E-4511-81F0-6F62AE4A6F9B}">
      <dsp:nvSpPr>
        <dsp:cNvPr id="0" name=""/>
        <dsp:cNvSpPr/>
      </dsp:nvSpPr>
      <dsp:spPr>
        <a:xfrm>
          <a:off x="7206929" y="1712893"/>
          <a:ext cx="760759" cy="76075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24FB88-B0CB-4382-8D44-1A6AFA07C13C}">
      <dsp:nvSpPr>
        <dsp:cNvPr id="0" name=""/>
        <dsp:cNvSpPr/>
      </dsp:nvSpPr>
      <dsp:spPr>
        <a:xfrm>
          <a:off x="7366688" y="1872652"/>
          <a:ext cx="441240" cy="4412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EF11872-EA55-4310-9DA2-FD00E96F816D}">
      <dsp:nvSpPr>
        <dsp:cNvPr id="0" name=""/>
        <dsp:cNvSpPr/>
      </dsp:nvSpPr>
      <dsp:spPr>
        <a:xfrm>
          <a:off x="8130708" y="1321874"/>
          <a:ext cx="1793218" cy="1542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rPr>
            <a:t>Law School-Supported Websites for Public </a:t>
          </a:r>
        </a:p>
      </dsp:txBody>
      <dsp:txXfrm>
        <a:off x="8130708" y="1321874"/>
        <a:ext cx="1793218" cy="154279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7CCCDD-707F-4EA4-9EF3-3ACB79B3034B}" type="datetimeFigureOut">
              <a:rPr lang="en-US" smtClean="0"/>
              <a:t>10/11/2023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861F23-6C3C-4A0E-993A-5BB0C41F4091}" type="slidenum">
              <a:rPr lang="en-US" smtClean="0"/>
              <a:t>‹#›</a:t>
            </a:fld>
            <a:endParaRPr lang="en-US"/>
          </a:p>
        </p:txBody>
      </p:sp>
    </p:spTree>
    <p:extLst>
      <p:ext uri="{BB962C8B-B14F-4D97-AF65-F5344CB8AC3E}">
        <p14:creationId xmlns:p14="http://schemas.microsoft.com/office/powerpoint/2010/main" val="1745947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861F23-6C3C-4A0E-993A-5BB0C41F4091}" type="slidenum">
              <a:rPr lang="en-US" smtClean="0"/>
              <a:t>3</a:t>
            </a:fld>
            <a:endParaRPr lang="en-US"/>
          </a:p>
        </p:txBody>
      </p:sp>
    </p:spTree>
    <p:extLst>
      <p:ext uri="{BB962C8B-B14F-4D97-AF65-F5344CB8AC3E}">
        <p14:creationId xmlns:p14="http://schemas.microsoft.com/office/powerpoint/2010/main" val="2036762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861F23-6C3C-4A0E-993A-5BB0C41F4091}" type="slidenum">
              <a:rPr lang="en-US" smtClean="0"/>
              <a:t>18</a:t>
            </a:fld>
            <a:endParaRPr lang="en-US"/>
          </a:p>
        </p:txBody>
      </p:sp>
    </p:spTree>
    <p:extLst>
      <p:ext uri="{BB962C8B-B14F-4D97-AF65-F5344CB8AC3E}">
        <p14:creationId xmlns:p14="http://schemas.microsoft.com/office/powerpoint/2010/main" val="267683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10/11/2023</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www.google.com/url?sa=i&amp;rct=j&amp;q=&amp;esrc=s&amp;source=images&amp;cd=&amp;cad=rja&amp;uact=8&amp;ved=0ahUKEwj3wKW9vPTRAhVHziYKHXhfD6MQjRwIBw&amp;url=http://www.derebus.org.za/legal-practice-future-discussed-practice-management-conference/&amp;bvm=bv.146094739,d.amc&amp;psig=AFQjCNEFHGIjC2CSTCxCcC0q0_FKvD01Cw&amp;ust=1486229411875526" TargetMode="Externa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High angle view of a rolled paper, brown notebook, and black notepad on a wooden table">
            <a:extLst>
              <a:ext uri="{FF2B5EF4-FFF2-40B4-BE49-F238E27FC236}">
                <a16:creationId xmlns:a16="http://schemas.microsoft.com/office/drawing/2014/main" id="{AF982976-ED7B-28B7-F69E-00E6F715406F}"/>
              </a:ext>
            </a:extLst>
          </p:cNvPr>
          <p:cNvPicPr>
            <a:picLocks noChangeAspect="1"/>
          </p:cNvPicPr>
          <p:nvPr/>
        </p:nvPicPr>
        <p:blipFill rotWithShape="1">
          <a:blip r:embed="rId3">
            <a:alphaModFix amt="35000"/>
            <a:grayscl/>
          </a:blip>
          <a:srcRect t="7033" b="8698"/>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FC23C8D4-BD3D-4473-B3D0-89011586B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5000"/>
                </a:schemeClr>
              </a:gs>
              <a:gs pos="100000">
                <a:schemeClr val="bg2">
                  <a:lumMod val="40000"/>
                </a:scheme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ctrTitle"/>
          </p:nvPr>
        </p:nvSpPr>
        <p:spPr>
          <a:xfrm>
            <a:off x="672029" y="446184"/>
            <a:ext cx="11259238" cy="3619039"/>
          </a:xfrm>
        </p:spPr>
        <p:txBody>
          <a:bodyPr>
            <a:normAutofit fontScale="90000"/>
          </a:bodyPr>
          <a:lstStyle/>
          <a:p>
            <a:br>
              <a:rPr lang="en-US" sz="1900" dirty="0">
                <a:effectLst/>
              </a:rPr>
            </a:br>
            <a:br>
              <a:rPr lang="en-US" sz="1900" dirty="0">
                <a:effectLst/>
              </a:rPr>
            </a:br>
            <a:r>
              <a:rPr lang="en-US" sz="4400" dirty="0">
                <a:effectLst/>
              </a:rPr>
              <a:t>artificial intelligence and the future of the legal profession, the practice of law &amp; legal education</a:t>
            </a:r>
            <a:br>
              <a:rPr lang="en-US" sz="1900" dirty="0">
                <a:effectLst/>
              </a:rPr>
            </a:br>
            <a:r>
              <a:rPr lang="en-US" sz="1900" dirty="0">
                <a:effectLst/>
              </a:rPr>
              <a:t> </a:t>
            </a:r>
            <a:br>
              <a:rPr lang="en-US" sz="1900" dirty="0">
                <a:effectLst/>
              </a:rPr>
            </a:br>
            <a:br>
              <a:rPr lang="en-US" sz="1900" dirty="0">
                <a:effectLst/>
              </a:rPr>
            </a:br>
            <a:endParaRPr lang="en-US" sz="1900" dirty="0"/>
          </a:p>
        </p:txBody>
      </p:sp>
      <p:sp>
        <p:nvSpPr>
          <p:cNvPr id="3" name="Subtitle 2"/>
          <p:cNvSpPr>
            <a:spLocks noGrp="1"/>
          </p:cNvSpPr>
          <p:nvPr>
            <p:ph type="subTitle" idx="1"/>
          </p:nvPr>
        </p:nvSpPr>
        <p:spPr>
          <a:xfrm>
            <a:off x="1047565" y="4065223"/>
            <a:ext cx="10472406" cy="2346593"/>
          </a:xfrm>
        </p:spPr>
        <p:txBody>
          <a:bodyPr>
            <a:normAutofit/>
          </a:bodyPr>
          <a:lstStyle/>
          <a:p>
            <a:pPr>
              <a:lnSpc>
                <a:spcPct val="110000"/>
              </a:lnSpc>
            </a:pPr>
            <a:r>
              <a:rPr lang="en-US" b="1" dirty="0"/>
              <a:t>William N. Eskridge Jr. </a:t>
            </a:r>
          </a:p>
          <a:p>
            <a:pPr>
              <a:lnSpc>
                <a:spcPct val="110000"/>
              </a:lnSpc>
            </a:pPr>
            <a:r>
              <a:rPr lang="en-US" b="1" dirty="0"/>
              <a:t>Alexander M. Bickel Professor  of Public Law, Yale Law School </a:t>
            </a:r>
          </a:p>
          <a:p>
            <a:pPr>
              <a:lnSpc>
                <a:spcPct val="110000"/>
              </a:lnSpc>
            </a:pPr>
            <a:r>
              <a:rPr lang="en-US" b="1" dirty="0"/>
              <a:t>Connecticut Bar Association</a:t>
            </a:r>
          </a:p>
          <a:p>
            <a:pPr>
              <a:lnSpc>
                <a:spcPct val="110000"/>
              </a:lnSpc>
            </a:pPr>
            <a:r>
              <a:rPr lang="en-US" b="1" dirty="0"/>
              <a:t>October 2023</a:t>
            </a:r>
          </a:p>
        </p:txBody>
      </p:sp>
    </p:spTree>
    <p:extLst>
      <p:ext uri="{BB962C8B-B14F-4D97-AF65-F5344CB8AC3E}">
        <p14:creationId xmlns:p14="http://schemas.microsoft.com/office/powerpoint/2010/main" val="1321851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80526-8D05-1251-2F7B-A5A870A908CB}"/>
              </a:ext>
            </a:extLst>
          </p:cNvPr>
          <p:cNvSpPr>
            <a:spLocks noGrp="1"/>
          </p:cNvSpPr>
          <p:nvPr>
            <p:ph type="title"/>
          </p:nvPr>
        </p:nvSpPr>
        <p:spPr>
          <a:xfrm>
            <a:off x="8435082" y="628651"/>
            <a:ext cx="3756917" cy="5584259"/>
          </a:xfrm>
        </p:spPr>
        <p:txBody>
          <a:bodyPr>
            <a:normAutofit/>
          </a:bodyPr>
          <a:lstStyle/>
          <a:p>
            <a:r>
              <a:rPr lang="en-US" sz="4000" dirty="0"/>
              <a:t>Structure</a:t>
            </a:r>
          </a:p>
        </p:txBody>
      </p:sp>
      <p:sp>
        <p:nvSpPr>
          <p:cNvPr id="9" name="Rectangle 8">
            <a:extLst>
              <a:ext uri="{FF2B5EF4-FFF2-40B4-BE49-F238E27FC236}">
                <a16:creationId xmlns:a16="http://schemas.microsoft.com/office/drawing/2014/main" id="{CB47E54D-C502-461E-8397-6E20A71603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6696075" cy="5391150"/>
          </a:xfrm>
          <a:prstGeom prst="rect">
            <a:avLst/>
          </a:prstGeom>
          <a:solidFill>
            <a:schemeClr val="bg2">
              <a:lumMod val="75000"/>
            </a:schemeClr>
          </a:solidFill>
          <a:ln w="190500" cap="sq">
            <a:solidFill>
              <a:schemeClr val="bg2">
                <a:lumMod val="75000"/>
              </a:schemeClr>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A816EEA-C74C-4297-9F06-02600C12A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654" y="799817"/>
            <a:ext cx="6565717"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014D5F9-9926-99F9-86D6-75C93F62348E}"/>
              </a:ext>
            </a:extLst>
          </p:cNvPr>
          <p:cNvGraphicFramePr>
            <a:graphicFrameLocks noGrp="1"/>
          </p:cNvGraphicFramePr>
          <p:nvPr>
            <p:ph idx="1"/>
            <p:extLst>
              <p:ext uri="{D42A27DB-BD31-4B8C-83A1-F6EECF244321}">
                <p14:modId xmlns:p14="http://schemas.microsoft.com/office/powerpoint/2010/main" val="4045449197"/>
              </p:ext>
            </p:extLst>
          </p:nvPr>
        </p:nvGraphicFramePr>
        <p:xfrm>
          <a:off x="393629" y="277402"/>
          <a:ext cx="7897616" cy="6421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2358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2080" name="Rectangle 2079">
            <a:extLst>
              <a:ext uri="{FF2B5EF4-FFF2-40B4-BE49-F238E27FC236}">
                <a16:creationId xmlns:a16="http://schemas.microsoft.com/office/drawing/2014/main" id="{137AAE58-B7D3-483F-829E-637C98F7F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BD0E6C-82C3-89A4-7378-422D8EF06D90}"/>
              </a:ext>
            </a:extLst>
          </p:cNvPr>
          <p:cNvSpPr>
            <a:spLocks noGrp="1"/>
          </p:cNvSpPr>
          <p:nvPr>
            <p:ph type="title"/>
          </p:nvPr>
        </p:nvSpPr>
        <p:spPr>
          <a:xfrm>
            <a:off x="0" y="5294587"/>
            <a:ext cx="12264525" cy="1143000"/>
          </a:xfrm>
        </p:spPr>
        <p:txBody>
          <a:bodyPr vert="horz" lIns="91440" tIns="45720" rIns="91440" bIns="45720" rtlCol="0" anchor="b">
            <a:noAutofit/>
          </a:bodyPr>
          <a:lstStyle/>
          <a:p>
            <a:br>
              <a:rPr lang="en-US" sz="3600" dirty="0"/>
            </a:br>
            <a:r>
              <a:rPr lang="en-US" sz="3600" dirty="0"/>
              <a:t>emergent law firm structure?</a:t>
            </a:r>
          </a:p>
        </p:txBody>
      </p:sp>
      <p:pic>
        <p:nvPicPr>
          <p:cNvPr id="2050" name="Picture 2" descr="Deconstructing the Pyramid">
            <a:extLst>
              <a:ext uri="{FF2B5EF4-FFF2-40B4-BE49-F238E27FC236}">
                <a16:creationId xmlns:a16="http://schemas.microsoft.com/office/drawing/2014/main" id="{BA509882-21ED-3F81-C967-FECBABA3830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0997" r="5205" b="2"/>
          <a:stretch/>
        </p:blipFill>
        <p:spPr bwMode="auto">
          <a:xfrm>
            <a:off x="788277" y="420414"/>
            <a:ext cx="4288220" cy="4577253"/>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descr="Image result for law firm organizational structure">
            <a:hlinkClick r:id="rId4"/>
            <a:extLst>
              <a:ext uri="{FF2B5EF4-FFF2-40B4-BE49-F238E27FC236}">
                <a16:creationId xmlns:a16="http://schemas.microsoft.com/office/drawing/2014/main" id="{66C15B86-EDB1-1E92-7BDC-F3EEFF04AE68}"/>
              </a:ext>
            </a:extLst>
          </p:cNvPr>
          <p:cNvPicPr>
            <a:picLocks/>
          </p:cNvPicPr>
          <p:nvPr/>
        </p:nvPicPr>
        <p:blipFill rotWithShape="1">
          <a:blip r:embed="rId5">
            <a:extLst>
              <a:ext uri="{28A0092B-C50C-407E-A947-70E740481C1C}">
                <a14:useLocalDpi xmlns:a14="http://schemas.microsoft.com/office/drawing/2010/main" val="0"/>
              </a:ext>
            </a:extLst>
          </a:blip>
          <a:srcRect r="6731" b="-1"/>
          <a:stretch/>
        </p:blipFill>
        <p:spPr bwMode="auto">
          <a:xfrm>
            <a:off x="6726621" y="420414"/>
            <a:ext cx="4677101" cy="4656083"/>
          </a:xfrm>
          <a:prstGeom prst="rect">
            <a:avLst/>
          </a:prstGeom>
          <a:noFill/>
        </p:spPr>
      </p:pic>
    </p:spTree>
    <p:extLst>
      <p:ext uri="{BB962C8B-B14F-4D97-AF65-F5344CB8AC3E}">
        <p14:creationId xmlns:p14="http://schemas.microsoft.com/office/powerpoint/2010/main" val="3089273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5B47C-B9C4-6E38-5A16-ED603E7C3DA6}"/>
              </a:ext>
            </a:extLst>
          </p:cNvPr>
          <p:cNvSpPr>
            <a:spLocks noGrp="1"/>
          </p:cNvSpPr>
          <p:nvPr>
            <p:ph type="title"/>
          </p:nvPr>
        </p:nvSpPr>
        <p:spPr>
          <a:xfrm>
            <a:off x="913795" y="267128"/>
            <a:ext cx="10353761" cy="1202076"/>
          </a:xfrm>
        </p:spPr>
        <p:txBody>
          <a:bodyPr>
            <a:normAutofit/>
          </a:bodyPr>
          <a:lstStyle/>
          <a:p>
            <a:r>
              <a:rPr lang="en-US" sz="4000" dirty="0"/>
              <a:t>Competitive Advantages </a:t>
            </a:r>
          </a:p>
        </p:txBody>
      </p:sp>
      <p:graphicFrame>
        <p:nvGraphicFramePr>
          <p:cNvPr id="11" name="Content Placeholder 2">
            <a:extLst>
              <a:ext uri="{FF2B5EF4-FFF2-40B4-BE49-F238E27FC236}">
                <a16:creationId xmlns:a16="http://schemas.microsoft.com/office/drawing/2014/main" id="{EAB7916C-7E80-1C90-1A0A-BB5B386E32B5}"/>
              </a:ext>
            </a:extLst>
          </p:cNvPr>
          <p:cNvGraphicFramePr>
            <a:graphicFrameLocks noGrp="1"/>
          </p:cNvGraphicFramePr>
          <p:nvPr>
            <p:ph idx="1"/>
            <p:extLst>
              <p:ext uri="{D42A27DB-BD31-4B8C-83A1-F6EECF244321}">
                <p14:modId xmlns:p14="http://schemas.microsoft.com/office/powerpoint/2010/main" val="304157262"/>
              </p:ext>
            </p:extLst>
          </p:nvPr>
        </p:nvGraphicFramePr>
        <p:xfrm>
          <a:off x="181740" y="1469204"/>
          <a:ext cx="11726008" cy="5219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0487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0A41A-3346-B187-9381-A7DC6852C8DB}"/>
              </a:ext>
            </a:extLst>
          </p:cNvPr>
          <p:cNvSpPr>
            <a:spLocks noGrp="1"/>
          </p:cNvSpPr>
          <p:nvPr>
            <p:ph type="title"/>
          </p:nvPr>
        </p:nvSpPr>
        <p:spPr>
          <a:xfrm>
            <a:off x="62145" y="71021"/>
            <a:ext cx="12129856" cy="1322349"/>
          </a:xfrm>
        </p:spPr>
        <p:txBody>
          <a:bodyPr/>
          <a:lstStyle/>
          <a:p>
            <a:r>
              <a:rPr lang="en-US"/>
              <a:t>Robolawyers?</a:t>
            </a:r>
            <a:br>
              <a:rPr lang="en-US"/>
            </a:br>
            <a:r>
              <a:rPr lang="en-US" sz="2400"/>
              <a:t>Most americans w/ legal problems do not have lawyers. Can ai help these folks? </a:t>
            </a:r>
            <a:endParaRPr lang="en-US" dirty="0"/>
          </a:p>
        </p:txBody>
      </p:sp>
      <p:sp>
        <p:nvSpPr>
          <p:cNvPr id="3" name="Content Placeholder 2">
            <a:extLst>
              <a:ext uri="{FF2B5EF4-FFF2-40B4-BE49-F238E27FC236}">
                <a16:creationId xmlns:a16="http://schemas.microsoft.com/office/drawing/2014/main" id="{A80862DD-5EF7-9B16-A1EC-02E53936FC21}"/>
              </a:ext>
            </a:extLst>
          </p:cNvPr>
          <p:cNvSpPr>
            <a:spLocks noGrp="1"/>
          </p:cNvSpPr>
          <p:nvPr>
            <p:ph idx="1"/>
          </p:nvPr>
        </p:nvSpPr>
        <p:spPr>
          <a:xfrm>
            <a:off x="61913" y="1611313"/>
            <a:ext cx="12130087" cy="5175250"/>
          </a:xfrm>
        </p:spPr>
        <p:txBody>
          <a:bodyPr>
            <a:normAutofit/>
          </a:bodyPr>
          <a:lstStyle/>
          <a:p>
            <a:pPr marL="0" indent="0">
              <a:buNone/>
            </a:pPr>
            <a:r>
              <a:rPr lang="en-US" sz="2400" b="1" dirty="0">
                <a:latin typeface="Century Gothic" panose="020B0502020202020204" pitchFamily="34" charset="0"/>
              </a:rPr>
              <a:t>■ </a:t>
            </a:r>
            <a:r>
              <a:rPr lang="en-US" sz="2400" b="1" dirty="0"/>
              <a:t>Interactive Websites providing useful legal information and answering routine legal questions from lay persons</a:t>
            </a:r>
          </a:p>
          <a:p>
            <a:pPr marL="0" indent="0">
              <a:buNone/>
            </a:pPr>
            <a:endParaRPr lang="en-US" sz="2400" b="1" dirty="0">
              <a:latin typeface="Century Gothic" panose="020B0502020202020204" pitchFamily="34" charset="0"/>
            </a:endParaRPr>
          </a:p>
          <a:p>
            <a:pPr marL="0" indent="0">
              <a:buNone/>
            </a:pPr>
            <a:r>
              <a:rPr lang="en-US" sz="2400" b="1" dirty="0">
                <a:latin typeface="Century Gothic" panose="020B0502020202020204" pitchFamily="34" charset="0"/>
              </a:rPr>
              <a:t>■ </a:t>
            </a:r>
            <a:r>
              <a:rPr lang="en-US" sz="2400" b="1" dirty="0"/>
              <a:t>Legal Aid, law school clinics, other nonprofits can represent more clients with the aid of AI in screening (client triage), information-gathering, preliminary drafting, and legal research</a:t>
            </a:r>
          </a:p>
          <a:p>
            <a:pPr marL="0" indent="0">
              <a:buNone/>
            </a:pPr>
            <a:endParaRPr lang="en-US" sz="2400" b="1" dirty="0">
              <a:latin typeface="Century Gothic" panose="020B0502020202020204" pitchFamily="34" charset="0"/>
            </a:endParaRPr>
          </a:p>
          <a:p>
            <a:pPr marL="0" indent="0">
              <a:buNone/>
            </a:pPr>
            <a:r>
              <a:rPr lang="en-US" sz="2400" b="1" dirty="0">
                <a:latin typeface="Century Gothic" panose="020B0502020202020204" pitchFamily="34" charset="0"/>
              </a:rPr>
              <a:t>■ </a:t>
            </a:r>
            <a:r>
              <a:rPr lang="en-US" sz="2400" b="1" dirty="0" err="1"/>
              <a:t>DoNotPay</a:t>
            </a:r>
            <a:r>
              <a:rPr lang="en-US" sz="2400" b="1" dirty="0"/>
              <a:t>, where an AI program “represents” people and does legal filings for them.  Quality-control and ethics problems. Cf. </a:t>
            </a:r>
            <a:r>
              <a:rPr lang="en-US" sz="2400" b="1" i="1" dirty="0" err="1"/>
              <a:t>Faridian</a:t>
            </a:r>
            <a:r>
              <a:rPr lang="en-US" sz="2400" b="1" i="1" dirty="0"/>
              <a:t> v. </a:t>
            </a:r>
            <a:r>
              <a:rPr lang="en-US" sz="2400" b="1" i="1" dirty="0" err="1"/>
              <a:t>DoNotPay</a:t>
            </a:r>
            <a:r>
              <a:rPr lang="en-US" sz="2400" b="1" i="1" dirty="0"/>
              <a:t> </a:t>
            </a:r>
            <a:r>
              <a:rPr lang="en-US" sz="2400" b="1" dirty="0"/>
              <a:t>(Cal. Super. Ct., filed March 2023) (class action under the California UPL Act). </a:t>
            </a:r>
          </a:p>
        </p:txBody>
      </p:sp>
    </p:spTree>
    <p:extLst>
      <p:ext uri="{BB962C8B-B14F-4D97-AF65-F5344CB8AC3E}">
        <p14:creationId xmlns:p14="http://schemas.microsoft.com/office/powerpoint/2010/main" val="2552153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2050" name="Picture 2" descr="Robot Lawyer&quot; Faces Lawsuit For Practicing Law Without A License In US">
            <a:extLst>
              <a:ext uri="{FF2B5EF4-FFF2-40B4-BE49-F238E27FC236}">
                <a16:creationId xmlns:a16="http://schemas.microsoft.com/office/drawing/2014/main" id="{EE320BD2-DB51-6C8A-D1F0-03222C468E7C}"/>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853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572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C23C8D4-BD3D-4473-B3D0-89011586B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5000"/>
                </a:schemeClr>
              </a:gs>
              <a:gs pos="100000">
                <a:schemeClr val="bg2">
                  <a:lumMod val="40000"/>
                </a:scheme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5" name="Content Placeholder 4" descr="A vintage weighing scales">
            <a:extLst>
              <a:ext uri="{FF2B5EF4-FFF2-40B4-BE49-F238E27FC236}">
                <a16:creationId xmlns:a16="http://schemas.microsoft.com/office/drawing/2014/main" id="{39434618-282E-5522-F915-30E2CED32A24}"/>
              </a:ext>
            </a:extLst>
          </p:cNvPr>
          <p:cNvPicPr>
            <a:picLocks noGrp="1" noChangeAspect="1"/>
          </p:cNvPicPr>
          <p:nvPr>
            <p:ph idx="1"/>
          </p:nvPr>
        </p:nvPicPr>
        <p:blipFill rotWithShape="1">
          <a:blip r:embed="rId3">
            <a:alphaModFix amt="35000"/>
            <a:grayscl/>
          </a:blip>
          <a:srcRect t="18091" b="44362"/>
          <a:stretch/>
        </p:blipFill>
        <p:spPr>
          <a:xfrm>
            <a:off x="20" y="10"/>
            <a:ext cx="12191980" cy="6857990"/>
          </a:xfrm>
          <a:prstGeom prst="rect">
            <a:avLst/>
          </a:prstGeom>
        </p:spPr>
      </p:pic>
      <p:sp>
        <p:nvSpPr>
          <p:cNvPr id="2" name="Title 1">
            <a:extLst>
              <a:ext uri="{FF2B5EF4-FFF2-40B4-BE49-F238E27FC236}">
                <a16:creationId xmlns:a16="http://schemas.microsoft.com/office/drawing/2014/main" id="{9FB4EBA3-89C2-6F93-9DD4-B31C0E687F05}"/>
              </a:ext>
            </a:extLst>
          </p:cNvPr>
          <p:cNvSpPr>
            <a:spLocks noGrp="1"/>
          </p:cNvSpPr>
          <p:nvPr>
            <p:ph type="title"/>
          </p:nvPr>
        </p:nvSpPr>
        <p:spPr>
          <a:xfrm>
            <a:off x="1595269" y="1122363"/>
            <a:ext cx="9001462" cy="2419623"/>
          </a:xfrm>
        </p:spPr>
        <p:txBody>
          <a:bodyPr vert="horz" lIns="91440" tIns="45720" rIns="91440" bIns="45720" rtlCol="0" anchor="b">
            <a:normAutofit/>
          </a:bodyPr>
          <a:lstStyle/>
          <a:p>
            <a:r>
              <a:rPr lang="en-US" sz="4800" dirty="0"/>
              <a:t>AI &amp; Legal Ethics</a:t>
            </a:r>
          </a:p>
        </p:txBody>
      </p:sp>
    </p:spTree>
    <p:extLst>
      <p:ext uri="{BB962C8B-B14F-4D97-AF65-F5344CB8AC3E}">
        <p14:creationId xmlns:p14="http://schemas.microsoft.com/office/powerpoint/2010/main" val="2723422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99B88-4BC7-9A09-EC00-D53E357F8A2A}"/>
              </a:ext>
            </a:extLst>
          </p:cNvPr>
          <p:cNvSpPr>
            <a:spLocks noGrp="1"/>
          </p:cNvSpPr>
          <p:nvPr>
            <p:ph type="title"/>
          </p:nvPr>
        </p:nvSpPr>
        <p:spPr>
          <a:xfrm>
            <a:off x="913795" y="126695"/>
            <a:ext cx="10353761" cy="921270"/>
          </a:xfrm>
        </p:spPr>
        <p:txBody>
          <a:bodyPr>
            <a:normAutofit/>
          </a:bodyPr>
          <a:lstStyle/>
          <a:p>
            <a:r>
              <a:rPr lang="en-US" dirty="0"/>
              <a:t>Client representation</a:t>
            </a:r>
          </a:p>
        </p:txBody>
      </p:sp>
      <p:graphicFrame>
        <p:nvGraphicFramePr>
          <p:cNvPr id="5" name="Content Placeholder 2">
            <a:extLst>
              <a:ext uri="{FF2B5EF4-FFF2-40B4-BE49-F238E27FC236}">
                <a16:creationId xmlns:a16="http://schemas.microsoft.com/office/drawing/2014/main" id="{D834A767-E797-07D1-5B4F-F41955168022}"/>
              </a:ext>
            </a:extLst>
          </p:cNvPr>
          <p:cNvGraphicFramePr>
            <a:graphicFrameLocks noGrp="1"/>
          </p:cNvGraphicFramePr>
          <p:nvPr>
            <p:ph idx="1"/>
            <p:extLst>
              <p:ext uri="{D42A27DB-BD31-4B8C-83A1-F6EECF244321}">
                <p14:modId xmlns:p14="http://schemas.microsoft.com/office/powerpoint/2010/main" val="3685452149"/>
              </p:ext>
            </p:extLst>
          </p:nvPr>
        </p:nvGraphicFramePr>
        <p:xfrm>
          <a:off x="451875" y="1047965"/>
          <a:ext cx="11277600" cy="5683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5412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64C7C-DD0D-8699-AE5C-112736538DF1}"/>
              </a:ext>
            </a:extLst>
          </p:cNvPr>
          <p:cNvSpPr>
            <a:spLocks noGrp="1"/>
          </p:cNvSpPr>
          <p:nvPr>
            <p:ph type="title"/>
          </p:nvPr>
        </p:nvSpPr>
        <p:spPr>
          <a:xfrm>
            <a:off x="4927471" y="0"/>
            <a:ext cx="7264507" cy="771181"/>
          </a:xfrm>
        </p:spPr>
        <p:txBody>
          <a:bodyPr>
            <a:normAutofit/>
          </a:bodyPr>
          <a:lstStyle/>
          <a:p>
            <a:r>
              <a:rPr lang="en-US" dirty="0"/>
              <a:t>property issues</a:t>
            </a:r>
          </a:p>
        </p:txBody>
      </p:sp>
      <p:pic>
        <p:nvPicPr>
          <p:cNvPr id="5" name="Picture 4" descr="Stock exchange numbers">
            <a:extLst>
              <a:ext uri="{FF2B5EF4-FFF2-40B4-BE49-F238E27FC236}">
                <a16:creationId xmlns:a16="http://schemas.microsoft.com/office/drawing/2014/main" id="{26231A78-7BE9-1F7F-D58F-2BAC5E02F29B}"/>
              </a:ext>
            </a:extLst>
          </p:cNvPr>
          <p:cNvPicPr>
            <a:picLocks noChangeAspect="1"/>
          </p:cNvPicPr>
          <p:nvPr/>
        </p:nvPicPr>
        <p:blipFill rotWithShape="1">
          <a:blip r:embed="rId3"/>
          <a:srcRect l="28179" r="26698" b="-1"/>
          <a:stretch/>
        </p:blipFill>
        <p:spPr>
          <a:xfrm>
            <a:off x="20" y="10"/>
            <a:ext cx="4635987" cy="6857990"/>
          </a:xfrm>
          <a:prstGeom prst="rect">
            <a:avLst/>
          </a:prstGeom>
        </p:spPr>
      </p:pic>
      <p:sp>
        <p:nvSpPr>
          <p:cNvPr id="3" name="Content Placeholder 2">
            <a:extLst>
              <a:ext uri="{FF2B5EF4-FFF2-40B4-BE49-F238E27FC236}">
                <a16:creationId xmlns:a16="http://schemas.microsoft.com/office/drawing/2014/main" id="{C7CD9A79-3EB8-E7D1-AC66-437EC8896708}"/>
              </a:ext>
            </a:extLst>
          </p:cNvPr>
          <p:cNvSpPr>
            <a:spLocks noGrp="1"/>
          </p:cNvSpPr>
          <p:nvPr>
            <p:ph idx="1"/>
          </p:nvPr>
        </p:nvSpPr>
        <p:spPr>
          <a:xfrm>
            <a:off x="4759291" y="870333"/>
            <a:ext cx="7432686" cy="5849956"/>
          </a:xfrm>
        </p:spPr>
        <p:txBody>
          <a:bodyPr>
            <a:noAutofit/>
          </a:bodyPr>
          <a:lstStyle/>
          <a:p>
            <a:pPr marL="0" indent="0">
              <a:lnSpc>
                <a:spcPct val="110000"/>
              </a:lnSpc>
              <a:buNone/>
            </a:pPr>
            <a:r>
              <a:rPr lang="en-US" sz="2200" b="1" cap="small" dirty="0"/>
              <a:t>Work Product?  </a:t>
            </a:r>
          </a:p>
          <a:p>
            <a:pPr marL="0" indent="0">
              <a:lnSpc>
                <a:spcPct val="110000"/>
              </a:lnSpc>
              <a:buNone/>
            </a:pPr>
            <a:r>
              <a:rPr lang="en-US" sz="2200" b="1" dirty="0"/>
              <a:t>Using Technology Assisted Review for discovery, lawyers </a:t>
            </a:r>
            <a:r>
              <a:rPr lang="en-US" sz="2200" b="1" i="0" dirty="0">
                <a:effectLst>
                  <a:outerShdw blurRad="38100" dist="38100" dir="2700000" algn="tl">
                    <a:srgbClr val="000000">
                      <a:alpha val="43137"/>
                    </a:srgbClr>
                  </a:outerShdw>
                </a:effectLst>
              </a:rPr>
              <a:t>identify a “seed set” of documents and classify them as responsive or not.  AI then sorts </a:t>
            </a:r>
            <a:r>
              <a:rPr lang="en-US" sz="2200" b="1" dirty="0">
                <a:effectLst>
                  <a:outerShdw blurRad="38100" dist="38100" dir="2700000" algn="tl">
                    <a:srgbClr val="000000">
                      <a:alpha val="43137"/>
                    </a:srgbClr>
                  </a:outerShdw>
                </a:effectLst>
              </a:rPr>
              <a:t>the documents in the data set; lawyer fine-tunes the seed.   Is the seed set, as fine-tuned, “work product” generally protected from disclosure?  Trend:  Yes? </a:t>
            </a:r>
          </a:p>
          <a:p>
            <a:pPr marL="0" indent="0">
              <a:lnSpc>
                <a:spcPct val="110000"/>
              </a:lnSpc>
              <a:buNone/>
            </a:pPr>
            <a:r>
              <a:rPr lang="en-US" sz="2200" b="1" cap="small" dirty="0">
                <a:effectLst>
                  <a:outerShdw blurRad="38100" dist="38100" dir="2700000" algn="tl" rotWithShape="0">
                    <a:srgbClr val="000000">
                      <a:alpha val="43137"/>
                    </a:srgbClr>
                  </a:outerShdw>
                </a:effectLst>
              </a:rPr>
              <a:t>Trade Secrets?  </a:t>
            </a:r>
          </a:p>
          <a:p>
            <a:pPr marL="0" indent="0">
              <a:lnSpc>
                <a:spcPct val="110000"/>
              </a:lnSpc>
              <a:buNone/>
            </a:pPr>
            <a:r>
              <a:rPr lang="en-US" sz="2200" b="1" dirty="0"/>
              <a:t>If a firm licenses technology from a third party, it usually recognizes the vendor’s property interest.  Can a court require the firm to share that technology?  Assume:  No? If a firm develops its own AI platform, trained on the firm’s own data, is that a trade secret entitled to protection against disclosure, even in litigation? </a:t>
            </a:r>
          </a:p>
        </p:txBody>
      </p:sp>
      <p:cxnSp>
        <p:nvCxnSpPr>
          <p:cNvPr id="9" name="Straight Connector 8">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36007"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5217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0F6EE-4CFE-3947-EE1E-28704D30D9CA}"/>
              </a:ext>
            </a:extLst>
          </p:cNvPr>
          <p:cNvSpPr>
            <a:spLocks noGrp="1"/>
          </p:cNvSpPr>
          <p:nvPr>
            <p:ph type="title"/>
          </p:nvPr>
        </p:nvSpPr>
        <p:spPr>
          <a:xfrm>
            <a:off x="913795" y="118154"/>
            <a:ext cx="10353761" cy="1022278"/>
          </a:xfrm>
        </p:spPr>
        <p:txBody>
          <a:bodyPr/>
          <a:lstStyle/>
          <a:p>
            <a:r>
              <a:rPr lang="en-US" dirty="0"/>
              <a:t>  Duty to supervise </a:t>
            </a:r>
          </a:p>
        </p:txBody>
      </p:sp>
      <p:graphicFrame>
        <p:nvGraphicFramePr>
          <p:cNvPr id="6" name="Content Placeholder 2">
            <a:extLst>
              <a:ext uri="{FF2B5EF4-FFF2-40B4-BE49-F238E27FC236}">
                <a16:creationId xmlns:a16="http://schemas.microsoft.com/office/drawing/2014/main" id="{B21363CC-D708-2A0E-7586-107CD5BFF667}"/>
              </a:ext>
            </a:extLst>
          </p:cNvPr>
          <p:cNvGraphicFramePr>
            <a:graphicFrameLocks noGrp="1"/>
          </p:cNvGraphicFramePr>
          <p:nvPr>
            <p:ph idx="1"/>
            <p:extLst>
              <p:ext uri="{D42A27DB-BD31-4B8C-83A1-F6EECF244321}">
                <p14:modId xmlns:p14="http://schemas.microsoft.com/office/powerpoint/2010/main" val="3903937441"/>
              </p:ext>
            </p:extLst>
          </p:nvPr>
        </p:nvGraphicFramePr>
        <p:xfrm>
          <a:off x="123290" y="1140432"/>
          <a:ext cx="12068709" cy="5599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1534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8F83C-309C-03D6-9A7E-7EB4A14EB5F4}"/>
              </a:ext>
            </a:extLst>
          </p:cNvPr>
          <p:cNvSpPr>
            <a:spLocks noGrp="1"/>
          </p:cNvSpPr>
          <p:nvPr>
            <p:ph type="title"/>
          </p:nvPr>
        </p:nvSpPr>
        <p:spPr>
          <a:xfrm>
            <a:off x="913795" y="182881"/>
            <a:ext cx="10353761" cy="777239"/>
          </a:xfrm>
        </p:spPr>
        <p:txBody>
          <a:bodyPr/>
          <a:lstStyle/>
          <a:p>
            <a:r>
              <a:rPr lang="en-US" dirty="0"/>
              <a:t>Legal profession Issues </a:t>
            </a:r>
          </a:p>
        </p:txBody>
      </p:sp>
      <p:sp>
        <p:nvSpPr>
          <p:cNvPr id="3" name="Content Placeholder 2">
            <a:extLst>
              <a:ext uri="{FF2B5EF4-FFF2-40B4-BE49-F238E27FC236}">
                <a16:creationId xmlns:a16="http://schemas.microsoft.com/office/drawing/2014/main" id="{FCAAD3AC-C74B-EB32-54B3-6EFE7901A774}"/>
              </a:ext>
            </a:extLst>
          </p:cNvPr>
          <p:cNvSpPr>
            <a:spLocks noGrp="1"/>
          </p:cNvSpPr>
          <p:nvPr>
            <p:ph idx="1"/>
          </p:nvPr>
        </p:nvSpPr>
        <p:spPr>
          <a:xfrm>
            <a:off x="148590" y="1303020"/>
            <a:ext cx="12043409" cy="5554980"/>
          </a:xfrm>
        </p:spPr>
        <p:txBody>
          <a:bodyPr>
            <a:normAutofit/>
          </a:bodyPr>
          <a:lstStyle/>
          <a:p>
            <a:pPr marL="0" indent="0">
              <a:buNone/>
            </a:pPr>
            <a:r>
              <a:rPr lang="en-US" sz="2400" b="1" dirty="0"/>
              <a:t>CT Rule 5.4(d) prohibits law firms from having nonlawyer equity or control ownership.  The new model for the law firm (larger role for tech officials and staff) and the capital requirements for creating AI advantages (purchasing or developing the best tech, training it through the law firm’s own database) will put pressure on this.  </a:t>
            </a:r>
          </a:p>
          <a:p>
            <a:pPr marL="0" indent="0">
              <a:buNone/>
            </a:pPr>
            <a:r>
              <a:rPr lang="en-US" sz="2400" b="1" dirty="0"/>
              <a:t>CT Rule 5.5 and C.G.S. 51-88(a), prohibit the “unauthorized practice of law” in CT.  Might apply to </a:t>
            </a:r>
            <a:r>
              <a:rPr lang="en-US" sz="2400" b="1" dirty="0" err="1"/>
              <a:t>DoNotPay</a:t>
            </a:r>
            <a:r>
              <a:rPr lang="en-US" sz="2400" b="1" dirty="0"/>
              <a:t>, cf. </a:t>
            </a:r>
            <a:r>
              <a:rPr lang="en-US" sz="2400" b="1" i="1" dirty="0" err="1"/>
              <a:t>Faridian</a:t>
            </a:r>
            <a:r>
              <a:rPr lang="en-US" sz="2400" b="1" i="1" dirty="0"/>
              <a:t> v. </a:t>
            </a:r>
            <a:r>
              <a:rPr lang="en-US" sz="2400" b="1" i="1" dirty="0" err="1"/>
              <a:t>DoNotPay</a:t>
            </a:r>
            <a:r>
              <a:rPr lang="en-US" sz="2400" b="1" i="1" dirty="0"/>
              <a:t> </a:t>
            </a:r>
            <a:r>
              <a:rPr lang="en-US" sz="2400" b="1" dirty="0"/>
              <a:t>(Cal. Super. Ct., filed March 2023), but also might stymie AI programs that allow unrepresented litigants to defend themselves (e.g., tenants) against Repeat Players suing them or to bring their own small lawsuits (e.g., consumer complaints, workers’ rights).  </a:t>
            </a:r>
          </a:p>
        </p:txBody>
      </p:sp>
    </p:spTree>
    <p:extLst>
      <p:ext uri="{BB962C8B-B14F-4D97-AF65-F5344CB8AC3E}">
        <p14:creationId xmlns:p14="http://schemas.microsoft.com/office/powerpoint/2010/main" val="3783665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94E213D-3FA7-4D59-80B5-015897DCA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048335-8669-63D7-148A-629FF00EB7C5}"/>
              </a:ext>
            </a:extLst>
          </p:cNvPr>
          <p:cNvSpPr>
            <a:spLocks noGrp="1"/>
          </p:cNvSpPr>
          <p:nvPr>
            <p:ph type="title"/>
          </p:nvPr>
        </p:nvSpPr>
        <p:spPr>
          <a:xfrm>
            <a:off x="6435091" y="349320"/>
            <a:ext cx="5330923" cy="1428109"/>
          </a:xfrm>
        </p:spPr>
        <p:txBody>
          <a:bodyPr>
            <a:normAutofit/>
          </a:bodyPr>
          <a:lstStyle/>
          <a:p>
            <a:r>
              <a:rPr lang="en-US" sz="3100" dirty="0">
                <a:solidFill>
                  <a:srgbClr val="FFFFFF"/>
                </a:solidFill>
              </a:rPr>
              <a:t>Premise: AI As Deep learning (DL)</a:t>
            </a:r>
          </a:p>
        </p:txBody>
      </p:sp>
      <p:sp>
        <p:nvSpPr>
          <p:cNvPr id="16" name="Rectangle 15">
            <a:extLst>
              <a:ext uri="{FF2B5EF4-FFF2-40B4-BE49-F238E27FC236}">
                <a16:creationId xmlns:a16="http://schemas.microsoft.com/office/drawing/2014/main" id="{0D63BE23-20C0-4F37-860E-0892A4DE0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5229225"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9BBC513-3FB8-76EC-6415-76D0B06EE395}"/>
              </a:ext>
            </a:extLst>
          </p:cNvPr>
          <p:cNvPicPr>
            <a:picLocks noChangeAspect="1"/>
          </p:cNvPicPr>
          <p:nvPr/>
        </p:nvPicPr>
        <p:blipFill rotWithShape="1">
          <a:blip r:embed="rId2"/>
          <a:srcRect l="1704" r="9707" b="1"/>
          <a:stretch/>
        </p:blipFill>
        <p:spPr>
          <a:xfrm>
            <a:off x="924444" y="1355075"/>
            <a:ext cx="4997234" cy="4197426"/>
          </a:xfrm>
          <a:prstGeom prst="rect">
            <a:avLst/>
          </a:prstGeom>
        </p:spPr>
      </p:pic>
      <p:sp>
        <p:nvSpPr>
          <p:cNvPr id="18" name="Rectangle 17">
            <a:extLst>
              <a:ext uri="{FF2B5EF4-FFF2-40B4-BE49-F238E27FC236}">
                <a16:creationId xmlns:a16="http://schemas.microsoft.com/office/drawing/2014/main" id="{D49AB149-D0D3-42EA-8B4C-F39E213AE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496" y="799817"/>
            <a:ext cx="5109182" cy="5258367"/>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445944F-CBA3-5F42-AB3D-B0F7CC77B9DE}"/>
              </a:ext>
            </a:extLst>
          </p:cNvPr>
          <p:cNvSpPr>
            <a:spLocks noGrp="1"/>
          </p:cNvSpPr>
          <p:nvPr>
            <p:ph idx="1"/>
          </p:nvPr>
        </p:nvSpPr>
        <p:spPr>
          <a:xfrm>
            <a:off x="6210302" y="1674688"/>
            <a:ext cx="5853169" cy="5183312"/>
          </a:xfrm>
        </p:spPr>
        <p:txBody>
          <a:bodyPr>
            <a:normAutofit/>
          </a:bodyPr>
          <a:lstStyle/>
          <a:p>
            <a:pPr marL="0" marR="0" indent="0">
              <a:lnSpc>
                <a:spcPct val="110000"/>
              </a:lnSpc>
              <a:spcBef>
                <a:spcPts val="0"/>
              </a:spcBef>
              <a:spcAft>
                <a:spcPts val="600"/>
              </a:spcAft>
              <a:buNone/>
              <a:tabLst>
                <a:tab pos="228600" algn="l"/>
                <a:tab pos="457200" algn="l"/>
              </a:tabLst>
            </a:pPr>
            <a:r>
              <a:rPr lang="en-US" sz="2200" b="1" dirty="0">
                <a:solidFill>
                  <a:srgbClr val="FFFFFF"/>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Older computer programs (TurboTax)  operate by conditional logic (if a, then b).  </a:t>
            </a:r>
            <a:r>
              <a:rPr lang="en-US" sz="2200" b="1" cap="small" dirty="0">
                <a:solidFill>
                  <a:srgbClr val="FFFFFF"/>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Deep Learning </a:t>
            </a:r>
            <a:r>
              <a:rPr lang="en-US" sz="2200" b="1" dirty="0">
                <a:solidFill>
                  <a:srgbClr val="FFFFFF"/>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operates through numerical feedback loops that self-correct and learn.  Chat GPT4 translates verbal inputs (green dots) into numbers processed by thousands of neural networks (blue) that operate by predicting the next work (numerical vector) and reevaluating until it reaches a coherent output, which is translated from numbers into words (yellow dot). </a:t>
            </a:r>
          </a:p>
        </p:txBody>
      </p:sp>
    </p:spTree>
    <p:extLst>
      <p:ext uri="{BB962C8B-B14F-4D97-AF65-F5344CB8AC3E}">
        <p14:creationId xmlns:p14="http://schemas.microsoft.com/office/powerpoint/2010/main" val="3337222501"/>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descr="High angle view of a rolled paper, brown notebook, and black notepad on a wooden table">
            <a:extLst>
              <a:ext uri="{FF2B5EF4-FFF2-40B4-BE49-F238E27FC236}">
                <a16:creationId xmlns:a16="http://schemas.microsoft.com/office/drawing/2014/main" id="{2B157F49-8F6F-C04A-48D1-31C60D17901E}"/>
              </a:ext>
            </a:extLst>
          </p:cNvPr>
          <p:cNvPicPr>
            <a:picLocks noChangeAspect="1"/>
          </p:cNvPicPr>
          <p:nvPr/>
        </p:nvPicPr>
        <p:blipFill rotWithShape="1">
          <a:blip r:embed="rId3"/>
          <a:srcRect t="7045" b="8710"/>
          <a:stretch/>
        </p:blipFill>
        <p:spPr>
          <a:xfrm>
            <a:off x="20" y="2030"/>
            <a:ext cx="12191980" cy="6855970"/>
          </a:xfrm>
          <a:prstGeom prst="rect">
            <a:avLst/>
          </a:prstGeom>
        </p:spPr>
      </p:pic>
      <p:sp>
        <p:nvSpPr>
          <p:cNvPr id="9" name="Rectangle 8">
            <a:extLst>
              <a:ext uri="{FF2B5EF4-FFF2-40B4-BE49-F238E27FC236}">
                <a16:creationId xmlns:a16="http://schemas.microsoft.com/office/drawing/2014/main" id="{BD1CAB03-F6A4-4736-85F6-261056424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3E2321B3-5D47-422E-8DD6-192DA485FF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30000"/>
              <a:duotone>
                <a:prstClr val="black"/>
                <a:schemeClr val="accent3">
                  <a:tint val="45000"/>
                  <a:satMod val="400000"/>
                </a:schemeClr>
              </a:duotone>
              <a:extLst>
                <a:ext uri="{BEBA8EAE-BF5A-486C-A8C5-ECC9F3942E4B}">
                  <a14:imgProp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47C12-508E-9BCD-D639-8CE5CB62A76D}"/>
              </a:ext>
            </a:extLst>
          </p:cNvPr>
          <p:cNvSpPr>
            <a:spLocks noGrp="1"/>
          </p:cNvSpPr>
          <p:nvPr>
            <p:ph type="title"/>
          </p:nvPr>
        </p:nvSpPr>
        <p:spPr>
          <a:xfrm>
            <a:off x="7039778" y="198305"/>
            <a:ext cx="4968607" cy="3459295"/>
          </a:xfrm>
        </p:spPr>
        <p:txBody>
          <a:bodyPr vert="horz" lIns="91440" tIns="45720" rIns="91440" bIns="45720" rtlCol="0" anchor="b">
            <a:normAutofit/>
          </a:bodyPr>
          <a:lstStyle/>
          <a:p>
            <a:r>
              <a:rPr lang="en-US" sz="4800" dirty="0"/>
              <a:t>How ai will transform legal education</a:t>
            </a:r>
          </a:p>
        </p:txBody>
      </p:sp>
    </p:spTree>
    <p:extLst>
      <p:ext uri="{BB962C8B-B14F-4D97-AF65-F5344CB8AC3E}">
        <p14:creationId xmlns:p14="http://schemas.microsoft.com/office/powerpoint/2010/main" val="2012070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3F474-D99C-F502-630A-3CED476C7544}"/>
              </a:ext>
            </a:extLst>
          </p:cNvPr>
          <p:cNvSpPr>
            <a:spLocks noGrp="1"/>
          </p:cNvSpPr>
          <p:nvPr>
            <p:ph type="title"/>
          </p:nvPr>
        </p:nvSpPr>
        <p:spPr>
          <a:xfrm>
            <a:off x="4456388" y="45721"/>
            <a:ext cx="7735612" cy="1021079"/>
          </a:xfrm>
        </p:spPr>
        <p:txBody>
          <a:bodyPr>
            <a:normAutofit/>
          </a:bodyPr>
          <a:lstStyle/>
          <a:p>
            <a:r>
              <a:rPr lang="en-US" sz="3200" dirty="0"/>
              <a:t>Legal education: First Year</a:t>
            </a:r>
          </a:p>
        </p:txBody>
      </p:sp>
      <p:pic>
        <p:nvPicPr>
          <p:cNvPr id="5" name="Picture 4">
            <a:extLst>
              <a:ext uri="{FF2B5EF4-FFF2-40B4-BE49-F238E27FC236}">
                <a16:creationId xmlns:a16="http://schemas.microsoft.com/office/drawing/2014/main" id="{E26DA4B3-354A-41FC-E6A0-87E91CEFFF68}"/>
              </a:ext>
            </a:extLst>
          </p:cNvPr>
          <p:cNvPicPr>
            <a:picLocks noChangeAspect="1"/>
          </p:cNvPicPr>
          <p:nvPr/>
        </p:nvPicPr>
        <p:blipFill rotWithShape="1">
          <a:blip r:embed="rId3"/>
          <a:srcRect l="28710" r="33265"/>
          <a:stretch/>
        </p:blipFill>
        <p:spPr>
          <a:xfrm>
            <a:off x="20" y="10"/>
            <a:ext cx="4635987" cy="6857990"/>
          </a:xfrm>
          <a:prstGeom prst="rect">
            <a:avLst/>
          </a:prstGeom>
        </p:spPr>
      </p:pic>
      <p:sp>
        <p:nvSpPr>
          <p:cNvPr id="3" name="Content Placeholder 2">
            <a:extLst>
              <a:ext uri="{FF2B5EF4-FFF2-40B4-BE49-F238E27FC236}">
                <a16:creationId xmlns:a16="http://schemas.microsoft.com/office/drawing/2014/main" id="{2AEC488C-D91C-F33D-173A-AAA26C76DC19}"/>
              </a:ext>
            </a:extLst>
          </p:cNvPr>
          <p:cNvSpPr>
            <a:spLocks noGrp="1"/>
          </p:cNvSpPr>
          <p:nvPr>
            <p:ph idx="1"/>
          </p:nvPr>
        </p:nvSpPr>
        <p:spPr>
          <a:xfrm>
            <a:off x="4815627" y="977461"/>
            <a:ext cx="7376354" cy="5707117"/>
          </a:xfrm>
        </p:spPr>
        <p:txBody>
          <a:bodyPr>
            <a:noAutofit/>
          </a:bodyPr>
          <a:lstStyle/>
          <a:p>
            <a:pPr marL="0" indent="0">
              <a:lnSpc>
                <a:spcPct val="110000"/>
              </a:lnSpc>
              <a:buNone/>
            </a:pPr>
            <a:r>
              <a:rPr lang="en-US" sz="2400" b="1" dirty="0"/>
              <a:t>Technology has already transformed the teaching of legal research in the first year.  LEXIS and Westlaw &gt; F.3d &amp; </a:t>
            </a:r>
            <a:r>
              <a:rPr lang="en-US" sz="2400" b="1" dirty="0" err="1"/>
              <a:t>Shephards</a:t>
            </a:r>
            <a:r>
              <a:rPr lang="en-US" sz="2400" b="1" dirty="0"/>
              <a:t>   </a:t>
            </a:r>
          </a:p>
          <a:p>
            <a:pPr marL="0" indent="0">
              <a:lnSpc>
                <a:spcPct val="110000"/>
              </a:lnSpc>
              <a:buNone/>
            </a:pPr>
            <a:endParaRPr lang="en-US" sz="2400" b="1" dirty="0"/>
          </a:p>
          <a:p>
            <a:pPr marL="0" indent="0">
              <a:lnSpc>
                <a:spcPct val="110000"/>
              </a:lnSpc>
              <a:buNone/>
            </a:pPr>
            <a:r>
              <a:rPr lang="en-US" sz="2400" b="1" dirty="0"/>
              <a:t>Law students are already using Chat GPT4.  Integrate AI into legal writing instruction. </a:t>
            </a:r>
          </a:p>
          <a:p>
            <a:pPr marL="0" indent="0">
              <a:lnSpc>
                <a:spcPct val="110000"/>
              </a:lnSpc>
              <a:buNone/>
            </a:pPr>
            <a:endParaRPr lang="en-US" sz="2400" b="1" dirty="0"/>
          </a:p>
          <a:p>
            <a:pPr marL="0" indent="0">
              <a:lnSpc>
                <a:spcPct val="110000"/>
              </a:lnSpc>
              <a:buNone/>
            </a:pPr>
            <a:r>
              <a:rPr lang="en-US" sz="2400" b="1" dirty="0"/>
              <a:t>Co-taught by Jeff Chivers and Theo Rostow, Yale Law will offer (Fall 2024) an experimental Civil Procedure Small Group where all work is done through an AI Platform.  All law schools will have to introduce AI to first-year students.  </a:t>
            </a:r>
            <a:endParaRPr lang="en-US" sz="2400" dirty="0"/>
          </a:p>
        </p:txBody>
      </p:sp>
      <p:cxnSp>
        <p:nvCxnSpPr>
          <p:cNvPr id="9" name="Straight Connector 8">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36007"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4317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3074" name="Picture 2" descr="AI and the Possibilities for the Legal Profession — and Legal Education -  Yale Law School">
            <a:extLst>
              <a:ext uri="{FF2B5EF4-FFF2-40B4-BE49-F238E27FC236}">
                <a16:creationId xmlns:a16="http://schemas.microsoft.com/office/drawing/2014/main" id="{4C8F8A35-2C58-BAA6-845B-6D60813774B3}"/>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1175" b="455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688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1E36D-E342-63E7-62C2-B642B49E9F86}"/>
              </a:ext>
            </a:extLst>
          </p:cNvPr>
          <p:cNvSpPr>
            <a:spLocks noGrp="1"/>
          </p:cNvSpPr>
          <p:nvPr>
            <p:ph type="title"/>
          </p:nvPr>
        </p:nvSpPr>
        <p:spPr>
          <a:xfrm>
            <a:off x="4927472" y="126125"/>
            <a:ext cx="6340084" cy="699498"/>
          </a:xfrm>
        </p:spPr>
        <p:txBody>
          <a:bodyPr>
            <a:normAutofit/>
          </a:bodyPr>
          <a:lstStyle/>
          <a:p>
            <a:r>
              <a:rPr lang="en-US" dirty="0"/>
              <a:t>Advanced Courses</a:t>
            </a:r>
          </a:p>
        </p:txBody>
      </p:sp>
      <p:pic>
        <p:nvPicPr>
          <p:cNvPr id="5" name="Picture 4" descr="Glasses on top of a book">
            <a:extLst>
              <a:ext uri="{FF2B5EF4-FFF2-40B4-BE49-F238E27FC236}">
                <a16:creationId xmlns:a16="http://schemas.microsoft.com/office/drawing/2014/main" id="{5AB05385-0161-78A7-10D9-86D0635F8668}"/>
              </a:ext>
            </a:extLst>
          </p:cNvPr>
          <p:cNvPicPr>
            <a:picLocks noChangeAspect="1"/>
          </p:cNvPicPr>
          <p:nvPr/>
        </p:nvPicPr>
        <p:blipFill rotWithShape="1">
          <a:blip r:embed="rId3"/>
          <a:srcRect l="14941" r="40273" b="-1"/>
          <a:stretch/>
        </p:blipFill>
        <p:spPr>
          <a:xfrm>
            <a:off x="20" y="10"/>
            <a:ext cx="4635987" cy="6857990"/>
          </a:xfrm>
          <a:prstGeom prst="rect">
            <a:avLst/>
          </a:prstGeom>
        </p:spPr>
      </p:pic>
      <p:sp>
        <p:nvSpPr>
          <p:cNvPr id="3" name="Content Placeholder 2">
            <a:extLst>
              <a:ext uri="{FF2B5EF4-FFF2-40B4-BE49-F238E27FC236}">
                <a16:creationId xmlns:a16="http://schemas.microsoft.com/office/drawing/2014/main" id="{5AC777FA-9616-B1E2-3EA0-021F49684CA9}"/>
              </a:ext>
            </a:extLst>
          </p:cNvPr>
          <p:cNvSpPr>
            <a:spLocks noGrp="1"/>
          </p:cNvSpPr>
          <p:nvPr>
            <p:ph idx="1"/>
          </p:nvPr>
        </p:nvSpPr>
        <p:spPr>
          <a:xfrm>
            <a:off x="4853899" y="976545"/>
            <a:ext cx="7264509" cy="5835736"/>
          </a:xfrm>
        </p:spPr>
        <p:txBody>
          <a:bodyPr>
            <a:normAutofit/>
          </a:bodyPr>
          <a:lstStyle/>
          <a:p>
            <a:pPr marL="0" indent="0">
              <a:lnSpc>
                <a:spcPct val="110000"/>
              </a:lnSpc>
              <a:buNone/>
            </a:pPr>
            <a:r>
              <a:rPr lang="en-US" sz="2400" b="1" cap="small" dirty="0"/>
              <a:t>AI-Centered Courses.  </a:t>
            </a:r>
            <a:r>
              <a:rPr lang="en-US" sz="2400" b="1" dirty="0"/>
              <a:t>YLS is now offering every year a course on AI, the Legal Profession &amp; Procedure (previous slide) as well as AI Regulation &amp; Policymaking.  </a:t>
            </a:r>
          </a:p>
          <a:p>
            <a:pPr marL="0" indent="0">
              <a:lnSpc>
                <a:spcPct val="110000"/>
              </a:lnSpc>
              <a:buNone/>
            </a:pPr>
            <a:r>
              <a:rPr lang="en-US" sz="2400" b="1" cap="small" dirty="0"/>
              <a:t>AI-Relevant Courses.  </a:t>
            </a:r>
            <a:r>
              <a:rPr lang="en-US" sz="2400" b="1" dirty="0"/>
              <a:t>In addition to Civil Procedure and Access 2 Justice, AI is transforming the scholarship and teaching of Administrative Law, as agencies have been using algorithms to enforce statutes.  </a:t>
            </a:r>
          </a:p>
          <a:p>
            <a:pPr marL="0" indent="0">
              <a:lnSpc>
                <a:spcPct val="110000"/>
              </a:lnSpc>
              <a:buNone/>
            </a:pPr>
            <a:r>
              <a:rPr lang="en-US" sz="2400" b="1" cap="small" dirty="0"/>
              <a:t>More in Near Future.  </a:t>
            </a:r>
            <a:r>
              <a:rPr lang="en-US" sz="2400" b="1" dirty="0"/>
              <a:t>Intellectual Property is increasingly concerned with AI.  Future:  Criminal Law &amp; Procedure; Legislation &amp; Statutory Interpretation; Many More</a:t>
            </a:r>
            <a:endParaRPr lang="en-US" sz="2400" b="1" cap="small" dirty="0"/>
          </a:p>
        </p:txBody>
      </p:sp>
      <p:cxnSp>
        <p:nvCxnSpPr>
          <p:cNvPr id="9" name="Straight Connector 8">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36007"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8626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0C68D-43FA-944F-C608-A2068FF5FB12}"/>
              </a:ext>
            </a:extLst>
          </p:cNvPr>
          <p:cNvSpPr>
            <a:spLocks noGrp="1"/>
          </p:cNvSpPr>
          <p:nvPr>
            <p:ph type="title"/>
          </p:nvPr>
        </p:nvSpPr>
        <p:spPr>
          <a:xfrm>
            <a:off x="195604" y="102870"/>
            <a:ext cx="11800791" cy="2331720"/>
          </a:xfrm>
        </p:spPr>
        <p:txBody>
          <a:bodyPr>
            <a:normAutofit/>
          </a:bodyPr>
          <a:lstStyle/>
          <a:p>
            <a:r>
              <a:rPr lang="en-US" dirty="0"/>
              <a:t>Clinical education</a:t>
            </a:r>
            <a:br>
              <a:rPr lang="en-US" dirty="0"/>
            </a:br>
            <a:br>
              <a:rPr lang="en-US" dirty="0"/>
            </a:br>
            <a:r>
              <a:rPr lang="en-US" sz="2400" dirty="0"/>
              <a:t>most law schools have variety of clinical programs, considered an important part of student’s education</a:t>
            </a:r>
            <a:endParaRPr lang="en-US" dirty="0"/>
          </a:p>
        </p:txBody>
      </p:sp>
      <p:sp>
        <p:nvSpPr>
          <p:cNvPr id="9" name="Rectangle 8">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CD6632E-4997-B78B-E303-F6288709FA73}"/>
              </a:ext>
            </a:extLst>
          </p:cNvPr>
          <p:cNvGraphicFramePr>
            <a:graphicFrameLocks noGrp="1"/>
          </p:cNvGraphicFramePr>
          <p:nvPr>
            <p:ph idx="1"/>
            <p:extLst>
              <p:ext uri="{D42A27DB-BD31-4B8C-83A1-F6EECF244321}">
                <p14:modId xmlns:p14="http://schemas.microsoft.com/office/powerpoint/2010/main" val="1511216238"/>
              </p:ext>
            </p:extLst>
          </p:nvPr>
        </p:nvGraphicFramePr>
        <p:xfrm>
          <a:off x="195604" y="2434590"/>
          <a:ext cx="11071952" cy="4186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215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descr="Yellow question mark">
            <a:extLst>
              <a:ext uri="{FF2B5EF4-FFF2-40B4-BE49-F238E27FC236}">
                <a16:creationId xmlns:a16="http://schemas.microsoft.com/office/drawing/2014/main" id="{92E91EFD-2C25-FF28-BD8A-C1224F4103F0}"/>
              </a:ext>
            </a:extLst>
          </p:cNvPr>
          <p:cNvPicPr>
            <a:picLocks noChangeAspect="1"/>
          </p:cNvPicPr>
          <p:nvPr/>
        </p:nvPicPr>
        <p:blipFill rotWithShape="1">
          <a:blip r:embed="rId3">
            <a:alphaModFix amt="35000"/>
          </a:blip>
          <a:srcRect b="6278"/>
          <a:stretch/>
        </p:blipFill>
        <p:spPr>
          <a:xfrm>
            <a:off x="20" y="2030"/>
            <a:ext cx="12191980" cy="6855970"/>
          </a:xfrm>
          <a:prstGeom prst="rect">
            <a:avLst/>
          </a:prstGeom>
        </p:spPr>
      </p:pic>
      <p:sp>
        <p:nvSpPr>
          <p:cNvPr id="9" name="Rectangle 8">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F4DC2BD6-58BB-805E-F633-B308D8CC15A0}"/>
              </a:ext>
            </a:extLst>
          </p:cNvPr>
          <p:cNvSpPr>
            <a:spLocks noGrp="1"/>
          </p:cNvSpPr>
          <p:nvPr>
            <p:ph type="title"/>
          </p:nvPr>
        </p:nvSpPr>
        <p:spPr>
          <a:xfrm>
            <a:off x="913795" y="609600"/>
            <a:ext cx="10353761" cy="1326321"/>
          </a:xfrm>
        </p:spPr>
        <p:txBody>
          <a:bodyPr>
            <a:normAutofit/>
          </a:bodyPr>
          <a:lstStyle/>
          <a:p>
            <a:r>
              <a:rPr lang="en-US" sz="4400" dirty="0"/>
              <a:t>The End</a:t>
            </a:r>
          </a:p>
        </p:txBody>
      </p:sp>
      <p:sp>
        <p:nvSpPr>
          <p:cNvPr id="3" name="Content Placeholder 2">
            <a:extLst>
              <a:ext uri="{FF2B5EF4-FFF2-40B4-BE49-F238E27FC236}">
                <a16:creationId xmlns:a16="http://schemas.microsoft.com/office/drawing/2014/main" id="{E3795C2F-4281-53EE-6DAF-9C75C8605291}"/>
              </a:ext>
            </a:extLst>
          </p:cNvPr>
          <p:cNvSpPr>
            <a:spLocks noGrp="1"/>
          </p:cNvSpPr>
          <p:nvPr>
            <p:ph idx="1"/>
          </p:nvPr>
        </p:nvSpPr>
        <p:spPr>
          <a:xfrm>
            <a:off x="913795" y="2354316"/>
            <a:ext cx="10353762" cy="4351284"/>
          </a:xfrm>
        </p:spPr>
        <p:txBody>
          <a:bodyPr>
            <a:normAutofit/>
          </a:bodyPr>
          <a:lstStyle/>
          <a:p>
            <a:pPr marL="0" indent="0">
              <a:buNone/>
            </a:pPr>
            <a:endParaRPr lang="en-US" sz="3600" b="1" cap="small" dirty="0"/>
          </a:p>
          <a:p>
            <a:pPr marL="0" indent="0">
              <a:buNone/>
            </a:pPr>
            <a:r>
              <a:rPr lang="en-US" sz="3600" b="1" cap="small" dirty="0"/>
              <a:t>Questions? </a:t>
            </a:r>
          </a:p>
          <a:p>
            <a:pPr marL="0" indent="0">
              <a:buNone/>
            </a:pPr>
            <a:endParaRPr lang="en-US" sz="3600" b="1" cap="small" dirty="0"/>
          </a:p>
          <a:p>
            <a:pPr marL="0" indent="0">
              <a:buNone/>
            </a:pPr>
            <a:endParaRPr lang="en-US" sz="3600" b="1" cap="small" dirty="0"/>
          </a:p>
          <a:p>
            <a:pPr marL="0" indent="0">
              <a:buNone/>
            </a:pPr>
            <a:r>
              <a:rPr lang="en-US" sz="3600" b="1" cap="small" dirty="0"/>
              <a:t>Different Prophecies? </a:t>
            </a:r>
          </a:p>
          <a:p>
            <a:pPr marL="0" indent="0">
              <a:buNone/>
            </a:pPr>
            <a:endParaRPr lang="en-US" sz="3600" b="1" cap="small" dirty="0"/>
          </a:p>
          <a:p>
            <a:pPr marL="0" indent="0">
              <a:buNone/>
            </a:pPr>
            <a:endParaRPr lang="en-US" sz="3600" b="1" cap="small" dirty="0"/>
          </a:p>
        </p:txBody>
      </p:sp>
    </p:spTree>
    <p:extLst>
      <p:ext uri="{BB962C8B-B14F-4D97-AF65-F5344CB8AC3E}">
        <p14:creationId xmlns:p14="http://schemas.microsoft.com/office/powerpoint/2010/main" val="300758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60273-3F5F-E36F-6E2A-45A3848331C6}"/>
              </a:ext>
            </a:extLst>
          </p:cNvPr>
          <p:cNvSpPr>
            <a:spLocks noGrp="1"/>
          </p:cNvSpPr>
          <p:nvPr>
            <p:ph type="title"/>
          </p:nvPr>
        </p:nvSpPr>
        <p:spPr>
          <a:xfrm>
            <a:off x="4927472" y="157656"/>
            <a:ext cx="6340084" cy="1082565"/>
          </a:xfrm>
        </p:spPr>
        <p:txBody>
          <a:bodyPr>
            <a:normAutofit fontScale="90000"/>
          </a:bodyPr>
          <a:lstStyle/>
          <a:p>
            <a:r>
              <a:rPr lang="en-US" dirty="0"/>
              <a:t>Premise:  AI cannot quite do Legal reasoning</a:t>
            </a:r>
          </a:p>
        </p:txBody>
      </p:sp>
      <p:pic>
        <p:nvPicPr>
          <p:cNvPr id="11" name="Picture 4" descr="Many question marks on black background">
            <a:extLst>
              <a:ext uri="{FF2B5EF4-FFF2-40B4-BE49-F238E27FC236}">
                <a16:creationId xmlns:a16="http://schemas.microsoft.com/office/drawing/2014/main" id="{B7EAD892-88B7-DB3C-8AB9-783DA04F1575}"/>
              </a:ext>
            </a:extLst>
          </p:cNvPr>
          <p:cNvPicPr>
            <a:picLocks noChangeAspect="1"/>
          </p:cNvPicPr>
          <p:nvPr/>
        </p:nvPicPr>
        <p:blipFill rotWithShape="1">
          <a:blip r:embed="rId4"/>
          <a:srcRect l="58763" r="2" b="2"/>
          <a:stretch/>
        </p:blipFill>
        <p:spPr>
          <a:xfrm>
            <a:off x="20" y="10"/>
            <a:ext cx="4635987" cy="6857990"/>
          </a:xfrm>
          <a:prstGeom prst="rect">
            <a:avLst/>
          </a:prstGeom>
        </p:spPr>
      </p:pic>
      <p:sp>
        <p:nvSpPr>
          <p:cNvPr id="3" name="Content Placeholder 2">
            <a:extLst>
              <a:ext uri="{FF2B5EF4-FFF2-40B4-BE49-F238E27FC236}">
                <a16:creationId xmlns:a16="http://schemas.microsoft.com/office/drawing/2014/main" id="{5B5A9AD4-F5A3-4E13-A69D-E6C7ABCD7899}"/>
              </a:ext>
            </a:extLst>
          </p:cNvPr>
          <p:cNvSpPr>
            <a:spLocks noGrp="1"/>
          </p:cNvSpPr>
          <p:nvPr>
            <p:ph idx="1"/>
          </p:nvPr>
        </p:nvSpPr>
        <p:spPr>
          <a:xfrm>
            <a:off x="4927471" y="1366345"/>
            <a:ext cx="7264505" cy="5445935"/>
          </a:xfrm>
        </p:spPr>
        <p:txBody>
          <a:bodyPr>
            <a:normAutofit lnSpcReduction="10000"/>
          </a:bodyPr>
          <a:lstStyle/>
          <a:p>
            <a:pPr marL="0" marR="0" indent="0">
              <a:lnSpc>
                <a:spcPct val="110000"/>
              </a:lnSpc>
              <a:spcBef>
                <a:spcPts val="0"/>
              </a:spcBef>
              <a:spcAft>
                <a:spcPts val="1500"/>
              </a:spcAft>
              <a:buNone/>
            </a:pPr>
            <a:r>
              <a:rPr lang="en-US" sz="2400" b="1" dirty="0">
                <a:effectLst>
                  <a:outerShdw blurRad="38100" dist="38100" dir="2700000" algn="tl">
                    <a:srgbClr val="000000">
                      <a:alpha val="43137"/>
                    </a:srgbClr>
                  </a:outerShdw>
                </a:effectLst>
                <a:ea typeface="Times New Roman" panose="02020603050405020304" pitchFamily="18" charset="0"/>
                <a:cs typeface="Segoe UI" panose="020B0502040204020203" pitchFamily="34" charset="0"/>
              </a:rPr>
              <a:t>Current technology, Deep Learning (AI) </a:t>
            </a:r>
            <a:r>
              <a:rPr lang="en-US" sz="2400" b="1" dirty="0">
                <a:effectLst>
                  <a:outerShdw blurRad="38100" dist="38100" dir="2700000" algn="tl">
                    <a:srgbClr val="000000">
                      <a:alpha val="43137"/>
                    </a:srgbClr>
                  </a:outerShdw>
                </a:effectLst>
                <a:ea typeface="Calibri" panose="020F0502020204030204" pitchFamily="34" charset="0"/>
                <a:cs typeface="Segoe UI" panose="020B0502040204020203" pitchFamily="34" charset="0"/>
              </a:rPr>
              <a:t>cannot do complex legal reasoning the way a trained lawyer can. </a:t>
            </a:r>
          </a:p>
          <a:p>
            <a:pPr marL="0" marR="0" indent="0">
              <a:lnSpc>
                <a:spcPct val="110000"/>
              </a:lnSpc>
              <a:spcBef>
                <a:spcPts val="0"/>
              </a:spcBef>
              <a:spcAft>
                <a:spcPts val="1500"/>
              </a:spcAft>
              <a:buNone/>
            </a:pPr>
            <a:r>
              <a:rPr lang="en-US" sz="2400" b="1" dirty="0">
                <a:effectLst>
                  <a:outerShdw blurRad="38100" dist="38100" dir="2700000" algn="tl">
                    <a:srgbClr val="000000">
                      <a:alpha val="43137"/>
                    </a:srgbClr>
                  </a:outerShdw>
                </a:effectLst>
                <a:ea typeface="Calibri" panose="020F0502020204030204" pitchFamily="34" charset="0"/>
                <a:cs typeface="Segoe UI" panose="020B0502040204020203" pitchFamily="34" charset="0"/>
              </a:rPr>
              <a:t>●  reason by analogy/distinguish precedent;</a:t>
            </a:r>
          </a:p>
          <a:p>
            <a:pPr marL="0" marR="0" indent="0">
              <a:lnSpc>
                <a:spcPct val="110000"/>
              </a:lnSpc>
              <a:spcBef>
                <a:spcPts val="0"/>
              </a:spcBef>
              <a:spcAft>
                <a:spcPts val="1500"/>
              </a:spcAft>
              <a:buNone/>
            </a:pPr>
            <a:r>
              <a:rPr lang="en-US" sz="2400" b="1" dirty="0">
                <a:effectLst>
                  <a:outerShdw blurRad="38100" dist="38100" dir="2700000" algn="tl">
                    <a:srgbClr val="000000">
                      <a:alpha val="43137"/>
                    </a:srgbClr>
                  </a:outerShdw>
                </a:effectLst>
                <a:ea typeface="Calibri" panose="020F0502020204030204" pitchFamily="34" charset="0"/>
                <a:cs typeface="Segoe UI" panose="020B0502040204020203" pitchFamily="34" charset="0"/>
              </a:rPr>
              <a:t>●  analysis of statutory plans/structures; </a:t>
            </a:r>
          </a:p>
          <a:p>
            <a:pPr marL="0" marR="0" indent="0">
              <a:lnSpc>
                <a:spcPct val="110000"/>
              </a:lnSpc>
              <a:spcBef>
                <a:spcPts val="0"/>
              </a:spcBef>
              <a:spcAft>
                <a:spcPts val="1500"/>
              </a:spcAft>
              <a:buNone/>
            </a:pPr>
            <a:r>
              <a:rPr lang="en-US" sz="2400" b="1" dirty="0">
                <a:effectLst>
                  <a:outerShdw blurRad="38100" dist="38100" dir="2700000" algn="tl">
                    <a:srgbClr val="000000">
                      <a:alpha val="43137"/>
                    </a:srgbClr>
                  </a:outerShdw>
                </a:effectLst>
                <a:ea typeface="Calibri" panose="020F0502020204030204" pitchFamily="34" charset="0"/>
                <a:cs typeface="Segoe UI" panose="020B0502040204020203" pitchFamily="34" charset="0"/>
              </a:rPr>
              <a:t>●  evaluate each bit of relevant evidence (e.g., word meaning) in light of the other evidence (e.g., whole act, purpose, precedents); </a:t>
            </a:r>
          </a:p>
          <a:p>
            <a:pPr marL="0" marR="0" indent="0">
              <a:lnSpc>
                <a:spcPct val="110000"/>
              </a:lnSpc>
              <a:spcBef>
                <a:spcPts val="0"/>
              </a:spcBef>
              <a:spcAft>
                <a:spcPts val="1500"/>
              </a:spcAft>
              <a:buNone/>
            </a:pPr>
            <a:r>
              <a:rPr lang="en-US" sz="2400" b="1" dirty="0">
                <a:effectLst>
                  <a:outerShdw blurRad="38100" dist="38100" dir="2700000" algn="tl">
                    <a:srgbClr val="000000">
                      <a:alpha val="43137"/>
                    </a:srgbClr>
                  </a:outerShdw>
                </a:effectLst>
                <a:ea typeface="Calibri" panose="020F0502020204030204" pitchFamily="34" charset="0"/>
                <a:cs typeface="Segoe UI" panose="020B0502040204020203" pitchFamily="34" charset="0"/>
              </a:rPr>
              <a:t>●  apply legal principle to facts and equity; </a:t>
            </a:r>
          </a:p>
          <a:p>
            <a:pPr marL="0" marR="0" indent="0">
              <a:lnSpc>
                <a:spcPct val="110000"/>
              </a:lnSpc>
              <a:spcBef>
                <a:spcPts val="0"/>
              </a:spcBef>
              <a:spcAft>
                <a:spcPts val="1500"/>
              </a:spcAft>
              <a:buNone/>
            </a:pPr>
            <a:r>
              <a:rPr lang="en-US" sz="2400" b="1" dirty="0">
                <a:effectLst>
                  <a:outerShdw blurRad="38100" dist="38100" dir="2700000" algn="tl">
                    <a:srgbClr val="000000">
                      <a:alpha val="43137"/>
                    </a:srgbClr>
                  </a:outerShdw>
                </a:effectLst>
                <a:ea typeface="Calibri" panose="020F0502020204030204" pitchFamily="34" charset="0"/>
                <a:cs typeface="Segoe UI" panose="020B0502040204020203" pitchFamily="34" charset="0"/>
              </a:rPr>
              <a:t>● adjust for institutional considerations; </a:t>
            </a:r>
          </a:p>
          <a:p>
            <a:pPr marL="0" marR="0" indent="0">
              <a:lnSpc>
                <a:spcPct val="110000"/>
              </a:lnSpc>
              <a:spcBef>
                <a:spcPts val="0"/>
              </a:spcBef>
              <a:spcAft>
                <a:spcPts val="1500"/>
              </a:spcAft>
              <a:buNone/>
            </a:pPr>
            <a:r>
              <a:rPr lang="en-US" sz="2400" b="1" dirty="0">
                <a:effectLst>
                  <a:outerShdw blurRad="38100" dist="38100" dir="2700000" algn="tl">
                    <a:srgbClr val="000000">
                      <a:alpha val="43137"/>
                    </a:srgbClr>
                  </a:outerShdw>
                </a:effectLst>
                <a:ea typeface="Calibri" panose="020F0502020204030204" pitchFamily="34" charset="0"/>
                <a:cs typeface="Segoe UI" panose="020B0502040204020203" pitchFamily="34" charset="0"/>
              </a:rPr>
              <a:t>●  make normative judgments.  </a:t>
            </a:r>
            <a:endParaRPr lang="en-US" sz="2400" b="1" dirty="0">
              <a:effectLst>
                <a:outerShdw blurRad="38100" dist="38100" dir="2700000" algn="tl">
                  <a:srgbClr val="000000">
                    <a:alpha val="43137"/>
                  </a:srgbClr>
                </a:outerShdw>
              </a:effectLst>
              <a:ea typeface="Times New Roman" panose="02020603050405020304" pitchFamily="18" charset="0"/>
            </a:endParaRPr>
          </a:p>
        </p:txBody>
      </p:sp>
      <p:cxnSp>
        <p:nvCxnSpPr>
          <p:cNvPr id="17" name="Straight Connector 16">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36007"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pic>
        <p:nvPicPr>
          <p:cNvPr id="4" name="Picture 3" descr="Light bulb on yellow background with sketched light beams and cord">
            <a:extLst>
              <a:ext uri="{FF2B5EF4-FFF2-40B4-BE49-F238E27FC236}">
                <a16:creationId xmlns:a16="http://schemas.microsoft.com/office/drawing/2014/main" id="{0844F8EC-8EE9-784D-8560-DB343BD90020}"/>
              </a:ext>
            </a:extLst>
          </p:cNvPr>
          <p:cNvPicPr>
            <a:picLocks noChangeAspect="1"/>
          </p:cNvPicPr>
          <p:nvPr/>
        </p:nvPicPr>
        <p:blipFill rotWithShape="1">
          <a:blip r:embed="rId5"/>
          <a:srcRect l="44796" r="538"/>
          <a:stretch/>
        </p:blipFill>
        <p:spPr>
          <a:xfrm>
            <a:off x="20" y="10"/>
            <a:ext cx="4635987" cy="6857990"/>
          </a:xfrm>
          <a:prstGeom prst="rect">
            <a:avLst/>
          </a:prstGeom>
        </p:spPr>
      </p:pic>
    </p:spTree>
    <p:extLst>
      <p:ext uri="{BB962C8B-B14F-4D97-AF65-F5344CB8AC3E}">
        <p14:creationId xmlns:p14="http://schemas.microsoft.com/office/powerpoint/2010/main" val="1840607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026" name="Picture 2" descr="TAR 3.0: Expectations for Modern Review Technology | Legaltech News">
            <a:extLst>
              <a:ext uri="{FF2B5EF4-FFF2-40B4-BE49-F238E27FC236}">
                <a16:creationId xmlns:a16="http://schemas.microsoft.com/office/drawing/2014/main" id="{4BFC0B90-569E-BAFF-2200-9C24CC1D73CF}"/>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625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789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descr="Wood human figure">
            <a:extLst>
              <a:ext uri="{FF2B5EF4-FFF2-40B4-BE49-F238E27FC236}">
                <a16:creationId xmlns:a16="http://schemas.microsoft.com/office/drawing/2014/main" id="{64C91DB4-7AEA-34A8-E561-6C40E3B2FEF3}"/>
              </a:ext>
            </a:extLst>
          </p:cNvPr>
          <p:cNvPicPr>
            <a:picLocks noChangeAspect="1"/>
          </p:cNvPicPr>
          <p:nvPr/>
        </p:nvPicPr>
        <p:blipFill rotWithShape="1">
          <a:blip r:embed="rId3">
            <a:alphaModFix amt="35000"/>
            <a:grayscl/>
          </a:blip>
          <a:srcRect b="15730"/>
          <a:stretch/>
        </p:blipFill>
        <p:spPr>
          <a:xfrm>
            <a:off x="20" y="10"/>
            <a:ext cx="12191980" cy="6857990"/>
          </a:xfrm>
          <a:prstGeom prst="rect">
            <a:avLst/>
          </a:prstGeom>
        </p:spPr>
      </p:pic>
      <p:sp>
        <p:nvSpPr>
          <p:cNvPr id="14" name="Rectangle 13">
            <a:extLst>
              <a:ext uri="{FF2B5EF4-FFF2-40B4-BE49-F238E27FC236}">
                <a16:creationId xmlns:a16="http://schemas.microsoft.com/office/drawing/2014/main" id="{FC23C8D4-BD3D-4473-B3D0-89011586B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5000"/>
                </a:schemeClr>
              </a:gs>
              <a:gs pos="100000">
                <a:schemeClr val="bg2">
                  <a:lumMod val="40000"/>
                </a:scheme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577C8D5E-A056-9EFE-495B-E9E5C2676302}"/>
              </a:ext>
            </a:extLst>
          </p:cNvPr>
          <p:cNvSpPr>
            <a:spLocks noGrp="1"/>
          </p:cNvSpPr>
          <p:nvPr>
            <p:ph type="title"/>
          </p:nvPr>
        </p:nvSpPr>
        <p:spPr>
          <a:xfrm>
            <a:off x="1595269" y="1122363"/>
            <a:ext cx="9001462" cy="2387600"/>
          </a:xfrm>
        </p:spPr>
        <p:txBody>
          <a:bodyPr vert="horz" lIns="91440" tIns="45720" rIns="91440" bIns="45720" rtlCol="0" anchor="b">
            <a:normAutofit/>
          </a:bodyPr>
          <a:lstStyle/>
          <a:p>
            <a:r>
              <a:rPr lang="en-US" sz="4800"/>
              <a:t> </a:t>
            </a:r>
          </a:p>
        </p:txBody>
      </p:sp>
      <p:sp>
        <p:nvSpPr>
          <p:cNvPr id="3" name="Content Placeholder 2">
            <a:extLst>
              <a:ext uri="{FF2B5EF4-FFF2-40B4-BE49-F238E27FC236}">
                <a16:creationId xmlns:a16="http://schemas.microsoft.com/office/drawing/2014/main" id="{A5841089-F8B9-C7D3-E6C4-BFAE7AE516EC}"/>
              </a:ext>
            </a:extLst>
          </p:cNvPr>
          <p:cNvSpPr>
            <a:spLocks noGrp="1"/>
          </p:cNvSpPr>
          <p:nvPr>
            <p:ph idx="1"/>
          </p:nvPr>
        </p:nvSpPr>
        <p:spPr>
          <a:xfrm>
            <a:off x="6096001" y="661011"/>
            <a:ext cx="6095980" cy="3161841"/>
          </a:xfrm>
        </p:spPr>
        <p:txBody>
          <a:bodyPr vert="horz" lIns="91440" tIns="45720" rIns="91440" bIns="45720" rtlCol="0">
            <a:normAutofit lnSpcReduction="10000"/>
          </a:bodyPr>
          <a:lstStyle/>
          <a:p>
            <a:pPr marL="0" indent="0" algn="ctr">
              <a:buNone/>
            </a:pPr>
            <a:r>
              <a:rPr lang="en-US" sz="4400" b="1" dirty="0"/>
              <a:t>HOW AI  IS TRANSFORMING THE PRACTICE OF LAW</a:t>
            </a:r>
          </a:p>
        </p:txBody>
      </p:sp>
    </p:spTree>
    <p:extLst>
      <p:ext uri="{BB962C8B-B14F-4D97-AF65-F5344CB8AC3E}">
        <p14:creationId xmlns:p14="http://schemas.microsoft.com/office/powerpoint/2010/main" val="331361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684E2-D244-715B-5E5B-206E8D708B18}"/>
              </a:ext>
            </a:extLst>
          </p:cNvPr>
          <p:cNvSpPr>
            <a:spLocks noGrp="1"/>
          </p:cNvSpPr>
          <p:nvPr>
            <p:ph type="title"/>
          </p:nvPr>
        </p:nvSpPr>
        <p:spPr>
          <a:xfrm>
            <a:off x="913795" y="226031"/>
            <a:ext cx="10353761" cy="1211672"/>
          </a:xfrm>
        </p:spPr>
        <p:txBody>
          <a:bodyPr>
            <a:normAutofit/>
          </a:bodyPr>
          <a:lstStyle/>
          <a:p>
            <a:r>
              <a:rPr lang="en-US" dirty="0"/>
              <a:t>General</a:t>
            </a:r>
          </a:p>
        </p:txBody>
      </p:sp>
      <p:sp>
        <p:nvSpPr>
          <p:cNvPr id="14" name="Rectangle 13">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E88679B-C644-4A14-81D5-89F8EF1D36C2}"/>
              </a:ext>
            </a:extLst>
          </p:cNvPr>
          <p:cNvGraphicFramePr>
            <a:graphicFrameLocks noGrp="1"/>
          </p:cNvGraphicFramePr>
          <p:nvPr>
            <p:ph idx="1"/>
            <p:extLst>
              <p:ext uri="{D42A27DB-BD31-4B8C-83A1-F6EECF244321}">
                <p14:modId xmlns:p14="http://schemas.microsoft.com/office/powerpoint/2010/main" val="2126958229"/>
              </p:ext>
            </p:extLst>
          </p:nvPr>
        </p:nvGraphicFramePr>
        <p:xfrm>
          <a:off x="143402" y="1652531"/>
          <a:ext cx="11894545" cy="54202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3049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026" name="Picture 2" descr="Revolutionizing Law: Adopting AI - Consultwebs">
            <a:extLst>
              <a:ext uri="{FF2B5EF4-FFF2-40B4-BE49-F238E27FC236}">
                <a16:creationId xmlns:a16="http://schemas.microsoft.com/office/drawing/2014/main" id="{EA3E79C3-FEC7-BB40-E17E-C318320EB58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100095" y="643466"/>
            <a:ext cx="9904120" cy="5571067"/>
          </a:xfrm>
          <a:prstGeom prst="rect">
            <a:avLst/>
          </a:prstGeom>
          <a:noFill/>
          <a:ln w="127000" cap="flat">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103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985A9-8B68-5BE7-463C-89BD8697F0BE}"/>
              </a:ext>
            </a:extLst>
          </p:cNvPr>
          <p:cNvSpPr>
            <a:spLocks noGrp="1"/>
          </p:cNvSpPr>
          <p:nvPr>
            <p:ph type="title"/>
          </p:nvPr>
        </p:nvSpPr>
        <p:spPr>
          <a:xfrm>
            <a:off x="913795" y="121350"/>
            <a:ext cx="10353761" cy="1265661"/>
          </a:xfrm>
        </p:spPr>
        <p:txBody>
          <a:bodyPr>
            <a:normAutofit/>
          </a:bodyPr>
          <a:lstStyle/>
          <a:p>
            <a:r>
              <a:rPr lang="en-US" dirty="0"/>
              <a:t>Litigation</a:t>
            </a:r>
          </a:p>
        </p:txBody>
      </p:sp>
      <p:sp>
        <p:nvSpPr>
          <p:cNvPr id="10" name="Rectangle 9">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2BE8C8E-3798-9905-3459-C7BFB5A96C5A}"/>
              </a:ext>
            </a:extLst>
          </p:cNvPr>
          <p:cNvGraphicFramePr>
            <a:graphicFrameLocks noGrp="1"/>
          </p:cNvGraphicFramePr>
          <p:nvPr>
            <p:ph idx="1"/>
            <p:extLst>
              <p:ext uri="{D42A27DB-BD31-4B8C-83A1-F6EECF244321}">
                <p14:modId xmlns:p14="http://schemas.microsoft.com/office/powerpoint/2010/main" val="4126338678"/>
              </p:ext>
            </p:extLst>
          </p:nvPr>
        </p:nvGraphicFramePr>
        <p:xfrm>
          <a:off x="217033" y="1489753"/>
          <a:ext cx="11813386" cy="5246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356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93FE57-DA97-D8DC-9AC4-087279046A43}"/>
              </a:ext>
            </a:extLst>
          </p:cNvPr>
          <p:cNvPicPr>
            <a:picLocks noChangeAspect="1"/>
          </p:cNvPicPr>
          <p:nvPr/>
        </p:nvPicPr>
        <p:blipFill rotWithShape="1">
          <a:blip r:embed="rId3"/>
          <a:srcRect t="28912" b="13413"/>
          <a:stretch/>
        </p:blipFill>
        <p:spPr>
          <a:xfrm>
            <a:off x="20" y="2030"/>
            <a:ext cx="12191980" cy="6855970"/>
          </a:xfrm>
          <a:prstGeom prst="rect">
            <a:avLst/>
          </a:prstGeom>
        </p:spPr>
      </p:pic>
      <p:sp>
        <p:nvSpPr>
          <p:cNvPr id="9" name="Rectangle 8">
            <a:extLst>
              <a:ext uri="{FF2B5EF4-FFF2-40B4-BE49-F238E27FC236}">
                <a16:creationId xmlns:a16="http://schemas.microsoft.com/office/drawing/2014/main" id="{BD1CAB03-F6A4-4736-85F6-261056424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3E2321B3-5D47-422E-8DD6-192DA485FF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30000"/>
              <a:duotone>
                <a:prstClr val="black"/>
                <a:schemeClr val="accent3">
                  <a:tint val="45000"/>
                  <a:satMod val="400000"/>
                </a:schemeClr>
              </a:duotone>
              <a:extLst>
                <a:ext uri="{BEBA8EAE-BF5A-486C-A8C5-ECC9F3942E4B}">
                  <a14:imgProp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073954-E919-3DEC-811D-556C4131B7C2}"/>
              </a:ext>
            </a:extLst>
          </p:cNvPr>
          <p:cNvSpPr>
            <a:spLocks noGrp="1"/>
          </p:cNvSpPr>
          <p:nvPr>
            <p:ph type="title"/>
          </p:nvPr>
        </p:nvSpPr>
        <p:spPr>
          <a:xfrm>
            <a:off x="882868" y="3773214"/>
            <a:ext cx="10384221" cy="2375337"/>
          </a:xfrm>
        </p:spPr>
        <p:txBody>
          <a:bodyPr vert="horz" lIns="91440" tIns="45720" rIns="91440" bIns="45720" rtlCol="0" anchor="b">
            <a:normAutofit/>
          </a:bodyPr>
          <a:lstStyle/>
          <a:p>
            <a:r>
              <a:rPr lang="en-US" sz="4800" dirty="0"/>
              <a:t>How ai will affect the Structure of legal practice</a:t>
            </a:r>
          </a:p>
        </p:txBody>
      </p:sp>
    </p:spTree>
    <p:extLst>
      <p:ext uri="{BB962C8B-B14F-4D97-AF65-F5344CB8AC3E}">
        <p14:creationId xmlns:p14="http://schemas.microsoft.com/office/powerpoint/2010/main" val="39984087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16617</TotalTime>
  <Words>1414</Words>
  <Application>Microsoft Office PowerPoint</Application>
  <PresentationFormat>Widescreen</PresentationFormat>
  <Paragraphs>114</Paragraphs>
  <Slides>25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Bookman Old Style</vt:lpstr>
      <vt:lpstr>Calibri</vt:lpstr>
      <vt:lpstr>Century Gothic</vt:lpstr>
      <vt:lpstr>Rockwell</vt:lpstr>
      <vt:lpstr>Damask</vt:lpstr>
      <vt:lpstr>  artificial intelligence and the future of the legal profession, the practice of law &amp; legal education    </vt:lpstr>
      <vt:lpstr>Premise: AI As Deep learning (DL)</vt:lpstr>
      <vt:lpstr>Premise:  AI cannot quite do Legal reasoning</vt:lpstr>
      <vt:lpstr>PowerPoint Presentation</vt:lpstr>
      <vt:lpstr> </vt:lpstr>
      <vt:lpstr>General</vt:lpstr>
      <vt:lpstr>PowerPoint Presentation</vt:lpstr>
      <vt:lpstr>Litigation</vt:lpstr>
      <vt:lpstr>How ai will affect the Structure of legal practice</vt:lpstr>
      <vt:lpstr>Structure</vt:lpstr>
      <vt:lpstr> emergent law firm structure?</vt:lpstr>
      <vt:lpstr>Competitive Advantages </vt:lpstr>
      <vt:lpstr>Robolawyers? Most americans w/ legal problems do not have lawyers. Can ai help these folks? </vt:lpstr>
      <vt:lpstr>PowerPoint Presentation</vt:lpstr>
      <vt:lpstr>AI &amp; Legal Ethics</vt:lpstr>
      <vt:lpstr>Client representation</vt:lpstr>
      <vt:lpstr>property issues</vt:lpstr>
      <vt:lpstr>  Duty to supervise </vt:lpstr>
      <vt:lpstr>Legal profession Issues </vt:lpstr>
      <vt:lpstr>How ai will transform legal education</vt:lpstr>
      <vt:lpstr>Legal education: First Year</vt:lpstr>
      <vt:lpstr>PowerPoint Presentation</vt:lpstr>
      <vt:lpstr>Advanced Courses</vt:lpstr>
      <vt:lpstr>Clinical education  most law schools have variety of clinical programs, considered an important part of student’s education</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corpus linguistics interacts with the theory and practice of statutory interpretation</dc:title>
  <dc:creator>Eskridge, William</dc:creator>
  <cp:lastModifiedBy>Eskridge, William</cp:lastModifiedBy>
  <cp:revision>15</cp:revision>
  <dcterms:created xsi:type="dcterms:W3CDTF">2020-06-10T01:40:20Z</dcterms:created>
  <dcterms:modified xsi:type="dcterms:W3CDTF">2023-10-11T17:24:12Z</dcterms:modified>
</cp:coreProperties>
</file>